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42"/>
  </p:notesMasterIdLst>
  <p:sldIdLst>
    <p:sldId id="256" r:id="rId3"/>
    <p:sldId id="257" r:id="rId4"/>
    <p:sldId id="259" r:id="rId5"/>
    <p:sldId id="312" r:id="rId6"/>
    <p:sldId id="296" r:id="rId7"/>
    <p:sldId id="313" r:id="rId8"/>
    <p:sldId id="261" r:id="rId9"/>
    <p:sldId id="311" r:id="rId10"/>
    <p:sldId id="297" r:id="rId11"/>
    <p:sldId id="299" r:id="rId12"/>
    <p:sldId id="266" r:id="rId13"/>
    <p:sldId id="267" r:id="rId14"/>
    <p:sldId id="300" r:id="rId15"/>
    <p:sldId id="268" r:id="rId16"/>
    <p:sldId id="269" r:id="rId17"/>
    <p:sldId id="270" r:id="rId18"/>
    <p:sldId id="263" r:id="rId19"/>
    <p:sldId id="264" r:id="rId20"/>
    <p:sldId id="272" r:id="rId21"/>
    <p:sldId id="301" r:id="rId22"/>
    <p:sldId id="302" r:id="rId23"/>
    <p:sldId id="303" r:id="rId24"/>
    <p:sldId id="275" r:id="rId25"/>
    <p:sldId id="276" r:id="rId26"/>
    <p:sldId id="304" r:id="rId27"/>
    <p:sldId id="279" r:id="rId28"/>
    <p:sldId id="305" r:id="rId29"/>
    <p:sldId id="307" r:id="rId30"/>
    <p:sldId id="306" r:id="rId31"/>
    <p:sldId id="280" r:id="rId32"/>
    <p:sldId id="281" r:id="rId33"/>
    <p:sldId id="282" r:id="rId34"/>
    <p:sldId id="283" r:id="rId35"/>
    <p:sldId id="310" r:id="rId36"/>
    <p:sldId id="288" r:id="rId37"/>
    <p:sldId id="284" r:id="rId38"/>
    <p:sldId id="291" r:id="rId39"/>
    <p:sldId id="292" r:id="rId40"/>
    <p:sldId id="293" r:id="rId41"/>
  </p:sldIdLst>
  <p:sldSz cx="18288000" cy="10287000"/>
  <p:notesSz cx="6858000" cy="9144000"/>
  <p:embeddedFontLst>
    <p:embeddedFont>
      <p:font typeface="Anton" pitchFamily="2" charset="0"/>
      <p:regular r:id="rId43"/>
    </p:embeddedFont>
    <p:embeddedFont>
      <p:font typeface="Arial Black" panose="020B0A04020102020204" pitchFamily="34" charset="0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ive You Glory" panose="020B0604020202020204" charset="0"/>
      <p:regular r:id="rId56"/>
    </p:embeddedFont>
    <p:embeddedFont>
      <p:font typeface="Inter 1" panose="020B0604020202020204" charset="0"/>
      <p:regular r:id="rId57"/>
    </p:embeddedFont>
    <p:embeddedFont>
      <p:font typeface="Inter 1 Bold" panose="020B0604020202020204" charset="0"/>
      <p:regular r:id="rId58"/>
    </p:embeddedFont>
    <p:embeddedFont>
      <p:font typeface="Inter 1 Medium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eb" initials="T" lastIdx="1" clrIdx="0">
    <p:extLst>
      <p:ext uri="{19B8F6BF-5375-455C-9EA6-DF929625EA0E}">
        <p15:presenceInfo xmlns:p15="http://schemas.microsoft.com/office/powerpoint/2012/main" userId="Tai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7932"/>
    <a:srgbClr val="ECE7AC"/>
    <a:srgbClr val="FFCC66"/>
    <a:srgbClr val="CCCCFF"/>
    <a:srgbClr val="675DA1"/>
    <a:srgbClr val="B549A0"/>
    <a:srgbClr val="4943BB"/>
    <a:srgbClr val="8B4BB3"/>
    <a:srgbClr val="DB23DB"/>
    <a:srgbClr val="D25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578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7T09:52:59.05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19/12/2025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93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6393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200" y="9551566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" y="9701212"/>
            <a:ext cx="1537074" cy="547688"/>
          </a:xfrm>
        </p:spPr>
        <p:txBody>
          <a:bodyPr/>
          <a:lstStyle/>
          <a:p>
            <a:fld id="{25E4E3C9-DA59-4C12-8C4B-F7716BF71E37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12/19/2025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12/19/2025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12/19/2025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12/19/2025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12/19/2025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4.svg"/><Relationship Id="rId21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hpe.com/emea_europe/en/hpe-proliant-dl385-gen11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6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latin typeface="Arial Black" panose="020B0A04020102020204" pitchFamily="34" charset="0"/>
                <a:ea typeface="Anton"/>
                <a:cs typeface="Arial" panose="020B0604020202020204" pitchFamily="34" charset="0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Supervisors: </a:t>
            </a:r>
          </a:p>
          <a:p>
            <a:pPr>
              <a:lnSpc>
                <a:spcPts val="294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P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r.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Allaoui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 Hamid</a:t>
            </a:r>
          </a:p>
          <a:p>
            <a:pPr>
              <a:lnSpc>
                <a:spcPts val="2940"/>
              </a:lnSpc>
            </a:pP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Dr.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Pr.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Hassine</a:t>
            </a: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 </a:t>
            </a:r>
            <a:r>
              <a:rPr lang="en-GB" sz="2100" noProof="0" dirty="0" err="1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Arial" panose="020B0604020202020204" pitchFamily="34" charset="0"/>
              <a:ea typeface="Inter 1"/>
              <a:cs typeface="Arial" panose="020B0604020202020204" pitchFamily="34" charset="0"/>
              <a:sym typeface="Inter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2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1DA9FD64-B0C4-4736-BA4F-B755DF561268}"/>
              </a:ext>
            </a:extLst>
          </p:cNvPr>
          <p:cNvSpPr txBox="1"/>
          <p:nvPr/>
        </p:nvSpPr>
        <p:spPr>
          <a:xfrm>
            <a:off x="939619" y="9732034"/>
            <a:ext cx="3773270" cy="34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Arial" panose="020B0604020202020204" pitchFamily="34" charset="0"/>
                <a:ea typeface="Inter 1"/>
                <a:cs typeface="Arial" panose="020B0604020202020204" pitchFamily="34" charset="0"/>
                <a:sym typeface="Inter 1"/>
              </a:rPr>
              <a:t>December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2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955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581400" y="2477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581400" y="3963769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195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581400" y="5600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505200" y="7124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435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667500"/>
            <a:ext cx="1066800" cy="1066800"/>
          </a:xfrm>
          <a:prstGeom prst="rect">
            <a:avLst/>
          </a:prstGeom>
        </p:spPr>
      </p:pic>
      <p:pic>
        <p:nvPicPr>
          <p:cNvPr id="2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246EEA6-66C7-462C-8C86-FBE346614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191500"/>
            <a:ext cx="1066800" cy="1066800"/>
          </a:xfrm>
          <a:prstGeom prst="rect">
            <a:avLst/>
          </a:prstGeom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id="{42EE63F4-0C5B-4C1A-80B2-DC970964389D}"/>
              </a:ext>
            </a:extLst>
          </p:cNvPr>
          <p:cNvSpPr txBox="1"/>
          <p:nvPr/>
        </p:nvSpPr>
        <p:spPr>
          <a:xfrm>
            <a:off x="3429000" y="8573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Integer data </a:t>
            </a:r>
            <a:r>
              <a:rPr lang="fr-FR" sz="3600" dirty="0" err="1"/>
              <a:t>representation</a:t>
            </a:r>
            <a:endParaRPr lang="fr-FR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E1EF2-430F-4BA2-B31A-AF270694C1B4}"/>
              </a:ext>
            </a:extLst>
          </p:cNvPr>
          <p:cNvSpPr/>
          <p:nvPr/>
        </p:nvSpPr>
        <p:spPr>
          <a:xfrm>
            <a:off x="0" y="-22514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C3571081-50CD-4FEF-8FBF-4937F0338A4D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617259AC-5A19-4137-B9E3-573B13532267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C2D3EC58-9D95-4376-98FB-1211FAAF8793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FB4573AA-8589-4FB5-B3FD-97A8D8BBC4BA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7DAF542D-FBCD-4854-9B7A-117899910B62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97F11B51-F009-4CE0-872E-FAB657586062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7CD8A27F-A8A2-497E-887A-42564EBDFACA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0D757276-B4DF-4EA0-AFDC-4313D1A8BFE9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62921C9C-6447-43C9-94BC-66322494FCC1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1832617E-3431-4D0E-9304-392B0D18E12F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6D5C145F-B870-44D1-84A0-5521C771C197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-121894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-138961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258150" y="31352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864035" y="423763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40706" y="791154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blipFill>
                <a:blip r:embed="rId20"/>
                <a:stretch>
                  <a:fillRect l="-2171" t="-2174" r="-76236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[2]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EB7DD9-B05B-40C6-9224-C886A9C4B1D9}"/>
              </a:ext>
            </a:extLst>
          </p:cNvPr>
          <p:cNvSpPr txBox="1"/>
          <p:nvPr/>
        </p:nvSpPr>
        <p:spPr>
          <a:xfrm>
            <a:off x="15298965" y="9218847"/>
            <a:ext cx="2608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[2] : </a:t>
            </a:r>
            <a:r>
              <a:rPr lang="fr-FR" sz="1200" dirty="0" err="1"/>
              <a:t>Chargui</a:t>
            </a:r>
            <a:r>
              <a:rPr lang="fr-FR" sz="1200" dirty="0"/>
              <a:t> et al , (2019</a:t>
            </a:r>
            <a:endParaRPr lang="en-GB" sz="1200" dirty="0"/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F5ABE882-6D45-4B3F-BEC3-ADD62478B500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70" name="TextBox 30">
            <a:extLst>
              <a:ext uri="{FF2B5EF4-FFF2-40B4-BE49-F238E27FC236}">
                <a16:creationId xmlns:a16="http://schemas.microsoft.com/office/drawing/2014/main" id="{BFA1F342-DF52-4F4F-9096-9CF7F74094EE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6AF8081C-1EA6-4BD4-8756-D94E785D6621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6514D169-7ED4-444C-B35B-97A589E21873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C80F5AF6-47A6-49BF-9BA9-30272F47E936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74" name="TextBox 30">
            <a:extLst>
              <a:ext uri="{FF2B5EF4-FFF2-40B4-BE49-F238E27FC236}">
                <a16:creationId xmlns:a16="http://schemas.microsoft.com/office/drawing/2014/main" id="{3FB14892-7C49-4E9F-A636-A2393D6BA3AC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72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</a:t>
            </a: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66642B9-247A-4280-8832-25A254A2DDB9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537588AF-B575-4B31-BC69-CE956C4700F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D8D33689-0F5D-4975-9F15-89FA0B4FB94B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98A910D4-59E0-4DCA-89B0-9B587B4855C6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62E34227-CAF7-4341-BD19-88628F98AFFE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7608DAA7-5F0D-435B-8ACF-9D0984505C82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37D375AF-B6B8-4E6C-9D62-AF2B33EE8288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1DB1BD95-4B6C-4ECE-A5C0-AFB3FCB7A7AC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C4C6CA76-5D5B-41A4-BF9C-060DEAB64B6F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1B8AE88-516C-4502-AF92-B9DC03189F49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49B4D291-2DDD-4EE0-ABC9-3D0C8A0E52DF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2C27EC69-E7FE-491C-B840-EB6601AB1677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EB19345-E96E-46EE-9B8E-E57A9675F896}"/>
              </a:ext>
            </a:extLst>
          </p:cNvPr>
          <p:cNvSpPr txBox="1"/>
          <p:nvPr/>
        </p:nvSpPr>
        <p:spPr>
          <a:xfrm>
            <a:off x="12258150" y="158687"/>
            <a:ext cx="42672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Function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04C901C5-0E06-4859-A06A-B81C94B9AF50}"/>
              </a:ext>
            </a:extLst>
          </p:cNvPr>
          <p:cNvSpPr txBox="1"/>
          <p:nvPr/>
        </p:nvSpPr>
        <p:spPr>
          <a:xfrm>
            <a:off x="15864035" y="423763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1436FD91-6543-4F23-A6B1-C0838BB56652}"/>
              </a:ext>
            </a:extLst>
          </p:cNvPr>
          <p:cNvSpPr txBox="1"/>
          <p:nvPr/>
        </p:nvSpPr>
        <p:spPr>
          <a:xfrm>
            <a:off x="12265077" y="79244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7A94D7E9-601E-4568-B487-D91386023A1B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AEC35D43-28D1-49BC-8EA0-A5354E6E9E15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CB10B9-0DE5-478E-9369-A9E0740E6435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1834D3CB-FF02-4BA7-9AB5-03C4E51B64B7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46D4976F-105F-40CF-BEB1-1BFB32A5E7EA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942F4CCE-A9D9-406C-A854-186910EA2908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88630348-785D-4E4C-A305-682AF374BBBF}"/>
              </a:ext>
            </a:extLst>
          </p:cNvPr>
          <p:cNvSpPr txBox="1"/>
          <p:nvPr/>
        </p:nvSpPr>
        <p:spPr>
          <a:xfrm>
            <a:off x="12258150" y="141241"/>
            <a:ext cx="42672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Function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B57F5AE1-257E-44FF-9303-DEBA064A6F9E}"/>
              </a:ext>
            </a:extLst>
          </p:cNvPr>
          <p:cNvSpPr txBox="1"/>
          <p:nvPr/>
        </p:nvSpPr>
        <p:spPr>
          <a:xfrm>
            <a:off x="15864035" y="423763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6435C059-87D5-493E-8C63-75952D5EB3E0}"/>
              </a:ext>
            </a:extLst>
          </p:cNvPr>
          <p:cNvSpPr txBox="1"/>
          <p:nvPr/>
        </p:nvSpPr>
        <p:spPr>
          <a:xfrm>
            <a:off x="12265077" y="79244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Reduces</a:t>
            </a:r>
            <a:r>
              <a:rPr lang="fr-FR" sz="2400" dirty="0"/>
              <a:t> </a:t>
            </a:r>
            <a:r>
              <a:rPr lang="fr-FR" sz="2400" dirty="0" err="1"/>
              <a:t>computational</a:t>
            </a:r>
            <a:r>
              <a:rPr lang="fr-FR" sz="2400" dirty="0"/>
              <a:t> </a:t>
            </a:r>
            <a:r>
              <a:rPr lang="fr-FR" sz="2400" dirty="0" err="1"/>
              <a:t>complexity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8D499D06-5A67-4674-AE9B-040CF99C2A47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05AD3471-1100-4FD0-94C3-551BB683F7F6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72D3D910-9A6B-4085-B813-03AE05D1DB6F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11E91E5A-DE3F-426F-9AF3-2E53B725AAA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0C222C2D-BB9E-47DF-918A-369455E1EC63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7CAA51E6-DFB9-445D-9694-ED54196C5EAA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D7F12C89-DF08-4061-85E1-84AA14129B47}"/>
              </a:ext>
            </a:extLst>
          </p:cNvPr>
          <p:cNvSpPr txBox="1"/>
          <p:nvPr/>
        </p:nvSpPr>
        <p:spPr>
          <a:xfrm>
            <a:off x="12258150" y="140125"/>
            <a:ext cx="42672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Function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79AB7355-5AA9-47B9-BCE0-9F1187A8B624}"/>
              </a:ext>
            </a:extLst>
          </p:cNvPr>
          <p:cNvSpPr txBox="1"/>
          <p:nvPr/>
        </p:nvSpPr>
        <p:spPr>
          <a:xfrm>
            <a:off x="15864035" y="423763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12D3E006-F8B8-4CC1-8193-F8A15766F7BB}"/>
              </a:ext>
            </a:extLst>
          </p:cNvPr>
          <p:cNvSpPr txBox="1"/>
          <p:nvPr/>
        </p:nvSpPr>
        <p:spPr>
          <a:xfrm>
            <a:off x="12265077" y="79244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23">
            <a:extLst>
              <a:ext uri="{FF2B5EF4-FFF2-40B4-BE49-F238E27FC236}">
                <a16:creationId xmlns:a16="http://schemas.microsoft.com/office/drawing/2014/main" id="{7AFE8F0A-D001-46C1-8B5E-B4779BD5FCC6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7074F3-B14F-4823-8A0F-0059DBDE4769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3B3BA342-9B38-41E4-9087-58A8C601B55B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B3129A3F-1FC5-4E6B-A228-5A134C794C79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DFD349DD-30C3-4521-921E-3EEB9F2F9E15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DF347048-D32F-467F-BEC8-058583836575}"/>
              </a:ext>
            </a:extLst>
          </p:cNvPr>
          <p:cNvSpPr txBox="1"/>
          <p:nvPr/>
        </p:nvSpPr>
        <p:spPr>
          <a:xfrm>
            <a:off x="143223" y="873241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7346F457-53E9-43BB-9120-3D163E278A39}"/>
              </a:ext>
            </a:extLst>
          </p:cNvPr>
          <p:cNvSpPr txBox="1"/>
          <p:nvPr/>
        </p:nvSpPr>
        <p:spPr>
          <a:xfrm>
            <a:off x="12258150" y="31352"/>
            <a:ext cx="42672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 Function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47DA750A-AF7F-4B97-989D-B4AB1177CE37}"/>
              </a:ext>
            </a:extLst>
          </p:cNvPr>
          <p:cNvSpPr txBox="1"/>
          <p:nvPr/>
        </p:nvSpPr>
        <p:spPr>
          <a:xfrm>
            <a:off x="15864035" y="423763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Constraints</a:t>
            </a: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F5340116-DDCA-468E-9EEF-763F3B819620}"/>
              </a:ext>
            </a:extLst>
          </p:cNvPr>
          <p:cNvSpPr txBox="1"/>
          <p:nvPr/>
        </p:nvSpPr>
        <p:spPr>
          <a:xfrm>
            <a:off x="12265077" y="792440"/>
            <a:ext cx="42672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Chromosome 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C9D34-5A2C-442E-B93E-2E031A8458C6}"/>
              </a:ext>
            </a:extLst>
          </p:cNvPr>
          <p:cNvSpPr/>
          <p:nvPr/>
        </p:nvSpPr>
        <p:spPr>
          <a:xfrm>
            <a:off x="0" y="1905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B3D3E7CF-CCD4-4B7A-BA3A-6486D95F1BFB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47C8E8D-2B69-4409-A7D4-32B1A94581CF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476970A-C350-46DF-9C1F-94D22E6F3D19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445B6463-EDB1-4531-B2B8-7B9A3CEEF219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0DFE5AE4-940A-4ADC-990D-3511689C2F5F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951D6528-B32D-4BBB-BFFF-E0534F3C5E4D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A815E8-C5DF-4F57-A943-17AE4B7459E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6707415-88E1-4FA1-9FA9-6D583EDE2AAD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002DC9E-33FB-4F63-A362-A4D06CF4596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13CFEB39-AF6D-4864-800D-515965AEB09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4E0B2891-8F94-470E-B5E4-422878C11760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F1FD5936-345E-4496-A473-8A90C1693C42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E97714-DF6A-4DAB-9AD7-3CCA57A60600}"/>
              </a:ext>
            </a:extLst>
          </p:cNvPr>
          <p:cNvSpPr/>
          <p:nvPr/>
        </p:nvSpPr>
        <p:spPr>
          <a:xfrm>
            <a:off x="0" y="1905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03D49C4-AB94-4370-A7E6-203A9DE0762D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AC8D8193-C57D-4599-AE0E-6A6E840A50B0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8BD2D999-09C3-491D-9ADF-80316F7CF5F6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37C4B26A-0716-46A5-81C1-DF63BA3B14B9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B0687CAE-EC2C-45E5-990A-82447277F17D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445C655B-A6C0-4574-BFBE-0B033D019B4E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9D05529E-84BD-45BE-88BA-1A3E768E93EF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Genetic algorithm cycle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7E415E5-4779-4625-B647-DFC4C7268308}"/>
              </a:ext>
            </a:extLst>
          </p:cNvPr>
          <p:cNvSpPr txBox="1"/>
          <p:nvPr/>
        </p:nvSpPr>
        <p:spPr>
          <a:xfrm>
            <a:off x="12420600" y="8763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Chromosome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9906000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80760" y="3192073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4850688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0233569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0206301" y="4087210"/>
            <a:ext cx="5458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6972300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046539"/>
            <a:ext cx="723420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</a:t>
            </a:r>
            <a:r>
              <a:rPr lang="fr-FR" sz="2400" dirty="0" err="1"/>
              <a:t>fills</a:t>
            </a:r>
            <a:r>
              <a:rPr lang="fr-FR" sz="2400" dirty="0"/>
              <a:t> the trucks to maximum </a:t>
            </a:r>
            <a:r>
              <a:rPr lang="fr-FR" sz="2400" dirty="0" err="1"/>
              <a:t>capacity</a:t>
            </a:r>
            <a:r>
              <a:rPr lang="fr-FR" sz="2400" dirty="0"/>
              <a:t>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267700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340873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49E8BFD0-39A6-43A5-8AC9-FB3418FBA896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EEE816B4-4D7E-4023-9329-A8CEE57AE75D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599EBDA0-38C6-4585-AE0E-4265222FFF15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A8D8AB73-D497-438C-8BC4-0D5F6606425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3BBAD7CB-548D-4EFF-851B-2E782F36CE09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609A7934-5A82-4622-8C6F-A562FC0FDBEC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40333" y="2731969"/>
            <a:ext cx="2872376" cy="593272"/>
            <a:chOff x="-315519" y="-2954194"/>
            <a:chExt cx="5855725" cy="7817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TextBox 4"/>
            <p:cNvSpPr txBox="1"/>
            <p:nvPr/>
          </p:nvSpPr>
          <p:spPr>
            <a:xfrm>
              <a:off x="-315519" y="-2832403"/>
              <a:ext cx="5383645" cy="65994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6561" y="-2853516"/>
              <a:ext cx="5383645" cy="609254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01. Introduction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-259028" y="-2954194"/>
              <a:ext cx="5642673" cy="0"/>
            </a:xfrm>
            <a:prstGeom prst="line">
              <a:avLst/>
            </a:prstGeom>
            <a:grpFill/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3548" y="2705100"/>
            <a:ext cx="4601093" cy="610730"/>
            <a:chOff x="6962197" y="-6660293"/>
            <a:chExt cx="6134792" cy="81430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TextBox 8"/>
            <p:cNvSpPr txBox="1"/>
            <p:nvPr/>
          </p:nvSpPr>
          <p:spPr>
            <a:xfrm>
              <a:off x="6962197" y="-6513777"/>
              <a:ext cx="6134792" cy="667790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8934" y="-6626316"/>
              <a:ext cx="5383645" cy="667790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04. Proposed Methodology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6962197" y="-6660293"/>
              <a:ext cx="5642673" cy="0"/>
            </a:xfrm>
            <a:prstGeom prst="line">
              <a:avLst/>
            </a:prstGeom>
            <a:grpFill/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3323408" y="4518854"/>
            <a:ext cx="4834550" cy="16441"/>
          </a:xfrm>
          <a:prstGeom prst="line">
            <a:avLst/>
          </a:prstGeom>
          <a:ln w="12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911502" y="5200255"/>
            <a:ext cx="4492779" cy="610730"/>
            <a:chOff x="-257304" y="-3272025"/>
            <a:chExt cx="5990375" cy="814306"/>
          </a:xfrm>
        </p:grpSpPr>
        <p:sp>
          <p:nvSpPr>
            <p:cNvPr id="16" name="TextBox 16"/>
            <p:cNvSpPr txBox="1"/>
            <p:nvPr/>
          </p:nvSpPr>
          <p:spPr>
            <a:xfrm>
              <a:off x="-257304" y="-3125510"/>
              <a:ext cx="5990375" cy="6677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1121" y="-3206542"/>
              <a:ext cx="5383644" cy="667790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05. 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-257304" y="-3272025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352800" y="7082785"/>
            <a:ext cx="5262464" cy="659556"/>
            <a:chOff x="-12596756" y="-2339684"/>
            <a:chExt cx="7016620" cy="879408"/>
          </a:xfrm>
        </p:grpSpPr>
        <p:sp>
          <p:nvSpPr>
            <p:cNvPr id="20" name="TextBox 20"/>
            <p:cNvSpPr txBox="1"/>
            <p:nvPr/>
          </p:nvSpPr>
          <p:spPr>
            <a:xfrm>
              <a:off x="-12596756" y="-2128067"/>
              <a:ext cx="5383645" cy="6677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2288000" y="-2213523"/>
              <a:ext cx="6707864" cy="6677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03. Mathematical model 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-12596756" y="-2339684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96714" y="560724"/>
            <a:ext cx="4232004" cy="127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8000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Outline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>
                <a:latin typeface="Arial" panose="020B0604020202020204" pitchFamily="34" charset="0"/>
                <a:cs typeface="Arial" panose="020B0604020202020204" pitchFamily="34" charset="0"/>
              </a:rPr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D94AE4-3132-4015-9A14-BD4F26F5FB0C}"/>
              </a:ext>
            </a:extLst>
          </p:cNvPr>
          <p:cNvSpPr txBox="1"/>
          <p:nvPr/>
        </p:nvSpPr>
        <p:spPr>
          <a:xfrm>
            <a:off x="3771900" y="3510910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CEF45F3-0B50-44D5-AA8C-007062925602}"/>
              </a:ext>
            </a:extLst>
          </p:cNvPr>
          <p:cNvSpPr txBox="1"/>
          <p:nvPr/>
        </p:nvSpPr>
        <p:spPr>
          <a:xfrm>
            <a:off x="9366549" y="3466484"/>
            <a:ext cx="40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Chromosome design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0A4040B4-BDA0-4A90-9E25-3DA46F0B2C27}"/>
              </a:ext>
            </a:extLst>
          </p:cNvPr>
          <p:cNvSpPr txBox="1"/>
          <p:nvPr/>
        </p:nvSpPr>
        <p:spPr>
          <a:xfrm>
            <a:off x="9112094" y="7499910"/>
            <a:ext cx="4031411" cy="500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  <a:spcBef>
                <a:spcPct val="0"/>
              </a:spcBef>
              <a:defRPr/>
            </a:pPr>
            <a:endParaRPr lang="en-GB" sz="2000" b="1" dirty="0">
              <a:solidFill>
                <a:srgbClr val="000000"/>
              </a:solidFill>
              <a:latin typeface="Arial" panose="020B0604020202020204" pitchFamily="34" charset="0"/>
              <a:ea typeface="Inter 2"/>
              <a:cs typeface="Arial" panose="020B0604020202020204" pitchFamily="34" charset="0"/>
              <a:sym typeface="Anton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973C283B-4C6F-43C0-BE5B-11559E2789CD}"/>
              </a:ext>
            </a:extLst>
          </p:cNvPr>
          <p:cNvSpPr txBox="1"/>
          <p:nvPr/>
        </p:nvSpPr>
        <p:spPr>
          <a:xfrm>
            <a:off x="9175907" y="7311385"/>
            <a:ext cx="4844893" cy="5008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R="0" fontAlgn="auto">
              <a:lnSpc>
                <a:spcPts val="45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rPr>
              <a:t>06. Conclusion &amp; future work</a:t>
            </a: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A7E18F24-DE64-4605-BE08-A5821DB8241B}"/>
              </a:ext>
            </a:extLst>
          </p:cNvPr>
          <p:cNvSpPr/>
          <p:nvPr/>
        </p:nvSpPr>
        <p:spPr>
          <a:xfrm>
            <a:off x="9112094" y="7390024"/>
            <a:ext cx="3918106" cy="39476"/>
          </a:xfrm>
          <a:prstGeom prst="line">
            <a:avLst/>
          </a:prstGeom>
          <a:ln w="12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7505AF-EF8E-4732-B059-26E59271EF23}"/>
              </a:ext>
            </a:extLst>
          </p:cNvPr>
          <p:cNvSpPr txBox="1"/>
          <p:nvPr/>
        </p:nvSpPr>
        <p:spPr>
          <a:xfrm>
            <a:off x="3649001" y="7927626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Fitness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05AF989-D3F8-4906-9DDF-BD7F10978BBB}"/>
              </a:ext>
            </a:extLst>
          </p:cNvPr>
          <p:cNvSpPr txBox="1"/>
          <p:nvPr/>
        </p:nvSpPr>
        <p:spPr>
          <a:xfrm>
            <a:off x="9366549" y="4073631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Genetic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Unfeasibility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Handling unfeasibility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58C3A2-34DF-43D0-920B-DD94F6764460}"/>
              </a:ext>
            </a:extLst>
          </p:cNvPr>
          <p:cNvSpPr txBox="1"/>
          <p:nvPr/>
        </p:nvSpPr>
        <p:spPr>
          <a:xfrm>
            <a:off x="9442702" y="6015888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Computational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70E81F4-3B62-4A5D-B902-411FB558F2C8}"/>
              </a:ext>
            </a:extLst>
          </p:cNvPr>
          <p:cNvSpPr txBox="1"/>
          <p:nvPr/>
        </p:nvSpPr>
        <p:spPr>
          <a:xfrm>
            <a:off x="3352800" y="5335996"/>
            <a:ext cx="4805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Research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Why Genetic Algorithms?</a:t>
            </a:r>
            <a:endParaRPr lang="en-GB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75AC6CF-40C4-4E5A-8724-A7EECF83741C}"/>
              </a:ext>
            </a:extLst>
          </p:cNvPr>
          <p:cNvGrpSpPr/>
          <p:nvPr/>
        </p:nvGrpSpPr>
        <p:grpSpPr>
          <a:xfrm>
            <a:off x="3276600" y="4491985"/>
            <a:ext cx="7921235" cy="620972"/>
            <a:chOff x="5447344" y="5687061"/>
            <a:chExt cx="9282749" cy="620972"/>
          </a:xfrm>
        </p:grpSpPr>
        <p:sp>
          <p:nvSpPr>
            <p:cNvPr id="13" name="TextBox 13"/>
            <p:cNvSpPr txBox="1"/>
            <p:nvPr/>
          </p:nvSpPr>
          <p:spPr>
            <a:xfrm>
              <a:off x="5447344" y="5798919"/>
              <a:ext cx="5720373" cy="5091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GB" sz="30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endParaRP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2B6892E-5D15-4B79-A7B5-A80A8E0D12B6}"/>
                </a:ext>
              </a:extLst>
            </p:cNvPr>
            <p:cNvSpPr txBox="1"/>
            <p:nvPr/>
          </p:nvSpPr>
          <p:spPr>
            <a:xfrm>
              <a:off x="5551457" y="5687061"/>
              <a:ext cx="9178636" cy="59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02. Literature Review and </a:t>
              </a:r>
              <a:r>
                <a:rPr lang="fr-FR" sz="2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</a:rPr>
                <a:t>Positioning</a:t>
              </a:r>
              <a:r>
                <a:rPr lang="fr-FR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</a:rPr>
                <a:t> </a:t>
              </a: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5AAEF2-3593-42FD-ADCE-DD6F323F4ED3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40EDAE83-BA1B-43D5-B790-AEE85B4F34FB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70" name="TextBox 23">
            <a:extLst>
              <a:ext uri="{FF2B5EF4-FFF2-40B4-BE49-F238E27FC236}">
                <a16:creationId xmlns:a16="http://schemas.microsoft.com/office/drawing/2014/main" id="{22DC4D1B-937A-48BE-8BEF-6B22BE8ECB2C}"/>
              </a:ext>
            </a:extLst>
          </p:cNvPr>
          <p:cNvSpPr txBox="1"/>
          <p:nvPr/>
        </p:nvSpPr>
        <p:spPr>
          <a:xfrm>
            <a:off x="14913851" y="307065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66FF2E0A-25BC-45A5-B5F5-EB8A521FEE37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6AF0B87B-9C1D-4F44-850F-0F59AAE229C4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3030CB8D-CC32-4C1F-82B8-5EDD2C30F25D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F2B0C1FE-EC70-4406-AEE7-55B486845EE3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221642C4-8A8D-48FD-9D1F-D93EFFB17807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17B6025D-C0A6-4C8E-B7DE-8C28E45090BA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8BA5143E-6EFB-4EC4-99A5-E42DFADBA602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Crossover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F2D8D-0A1C-432A-A950-5443D305B9A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A31BC1A2-F677-4DFA-BB2B-D494BB7C22B0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6108C460-D244-4520-A7D5-D71E4B975281}"/>
              </a:ext>
            </a:extLst>
          </p:cNvPr>
          <p:cNvSpPr txBox="1"/>
          <p:nvPr/>
        </p:nvSpPr>
        <p:spPr>
          <a:xfrm>
            <a:off x="14893069" y="279882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4AF6A6B5-1CC8-47D4-A58F-0720A035A756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F52075FB-DD44-4733-852A-C22DF16487D0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2487EABA-C9C7-400F-B2F7-B2C0F0254F6E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8BA0068B-C539-41A2-8AD1-94D265B42576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4E1BF04D-D798-4A44-9CD2-5DEA72C8D5B8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3FD303FC-629E-4FF0-A63C-EBF883DA0087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27008AFE-FED2-45A2-8D55-CDDAB14EF29C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943964" y="3251864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3802787"/>
            <a:ext cx="2769027" cy="56723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6432785" y="3483995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67EADD2A-46F5-44C6-8D6A-4114D6177846}"/>
              </a:ext>
            </a:extLst>
          </p:cNvPr>
          <p:cNvCxnSpPr>
            <a:stCxn id="4" idx="3"/>
            <a:endCxn id="38" idx="0"/>
          </p:cNvCxnSpPr>
          <p:nvPr/>
        </p:nvCxnSpPr>
        <p:spPr>
          <a:xfrm>
            <a:off x="10239583" y="3802787"/>
            <a:ext cx="3032429" cy="513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2EC4C15-A83F-4E3D-992E-B38851CF791F}"/>
              </a:ext>
            </a:extLst>
          </p:cNvPr>
          <p:cNvSpPr txBox="1"/>
          <p:nvPr/>
        </p:nvSpPr>
        <p:spPr>
          <a:xfrm>
            <a:off x="11438713" y="3455878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8C64CAA5-D074-4D72-89BF-A4FD9254ECAD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4885DB44-4677-43EB-92AF-6EB6FE794512}"/>
              </a:ext>
            </a:extLst>
          </p:cNvPr>
          <p:cNvSpPr txBox="1"/>
          <p:nvPr/>
        </p:nvSpPr>
        <p:spPr>
          <a:xfrm>
            <a:off x="14893069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4C7DCBF5-DCF0-442A-A4AB-9A33E3F4049D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2992A1C1-2847-417E-B71F-81A305999D4A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614C784D-C01C-47E1-B2B8-12B62B16A2C9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E4654FF3-2E5B-4C75-BB4F-69B2B8DAD827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A7F0928D-2895-4A3C-83EA-22BB8D85A02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63" name="TextBox 30">
            <a:extLst>
              <a:ext uri="{FF2B5EF4-FFF2-40B4-BE49-F238E27FC236}">
                <a16:creationId xmlns:a16="http://schemas.microsoft.com/office/drawing/2014/main" id="{D2C52B05-AD75-4A73-94BB-7824CEC1BB1B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67" name="TextBox 30">
            <a:extLst>
              <a:ext uri="{FF2B5EF4-FFF2-40B4-BE49-F238E27FC236}">
                <a16:creationId xmlns:a16="http://schemas.microsoft.com/office/drawing/2014/main" id="{6D62347E-1CCD-4B65-87EC-CC3938CA6980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70113EFB-5689-4DAD-8527-C6CD961F3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36088"/>
              </p:ext>
            </p:extLst>
          </p:nvPr>
        </p:nvGraphicFramePr>
        <p:xfrm>
          <a:off x="588058" y="3020430"/>
          <a:ext cx="121920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4742">
                  <a:extLst>
                    <a:ext uri="{9D8B030D-6E8A-4147-A177-3AD203B41FA5}">
                      <a16:colId xmlns:a16="http://schemas.microsoft.com/office/drawing/2014/main" val="224036422"/>
                    </a:ext>
                  </a:extLst>
                </a:gridCol>
                <a:gridCol w="5617258">
                  <a:extLst>
                    <a:ext uri="{9D8B030D-6E8A-4147-A177-3AD203B41FA5}">
                      <a16:colId xmlns:a16="http://schemas.microsoft.com/office/drawing/2014/main" val="69085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Chromosome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Violation of the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1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Multiple destination </a:t>
                      </a:r>
                      <a:r>
                        <a:rPr lang="en-GB" sz="1800" dirty="0"/>
                        <a:t>in truck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Container </a:t>
                      </a:r>
                      <a:r>
                        <a:rPr lang="en-GB" sz="1800" b="1" dirty="0"/>
                        <a:t>duplicated</a:t>
                      </a:r>
                      <a:r>
                        <a:rPr lang="en-GB" sz="1800" dirty="0"/>
                        <a:t>: 1,2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Truck 1 :[3,2,1]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dirty="0"/>
                        <a:t> destination : 1, container 2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destination :2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b="1" dirty="0">
                          <a:sym typeface="Wingdings" panose="05000000000000000000" pitchFamily="2" charset="2"/>
                        </a:rPr>
                        <a:t>destination mismatch</a:t>
                      </a:r>
                      <a:endParaRPr lang="en-GB" sz="18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5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Empty trucks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Truck 1 capacity exceeded</a:t>
                      </a:r>
                      <a:r>
                        <a:rPr lang="en-GB" sz="1800" dirty="0"/>
                        <a:t>, length(4,2,3,1,5) = 15&gt; truck’s capacity(13)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864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2115800" y="2981778"/>
            <a:ext cx="525236" cy="415290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7515240" y="6676555"/>
            <a:ext cx="833169" cy="524313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3242107" y="1971510"/>
            <a:ext cx="10108329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79" lvl="1"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62" y="6700665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considered “good solution” for the 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191" y="6662171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91" y="7837029"/>
            <a:ext cx="2152675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4491" y="7836068"/>
            <a:ext cx="10088993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99CAB-30D7-40BC-AE28-B971A05FEA02}"/>
              </a:ext>
            </a:extLst>
          </p:cNvPr>
          <p:cNvSpPr/>
          <p:nvPr/>
        </p:nvSpPr>
        <p:spPr>
          <a:xfrm>
            <a:off x="12115800" y="-11627"/>
            <a:ext cx="6172200" cy="15490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243C9B-DEB2-4331-87D0-164E6009F38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F27AE07B-E9F2-48E9-98AA-AEF8314F6DF7}"/>
              </a:ext>
            </a:extLst>
          </p:cNvPr>
          <p:cNvSpPr txBox="1"/>
          <p:nvPr/>
        </p:nvSpPr>
        <p:spPr>
          <a:xfrm>
            <a:off x="488498" y="2399964"/>
            <a:ext cx="3823604" cy="38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GB" b="1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Example</a:t>
            </a:r>
            <a:endParaRPr lang="en-GB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CAC58A-135B-4BDC-AC2D-996FCB6B91AE}"/>
              </a:ext>
            </a:extLst>
          </p:cNvPr>
          <p:cNvSpPr txBox="1"/>
          <p:nvPr/>
        </p:nvSpPr>
        <p:spPr>
          <a:xfrm>
            <a:off x="621393" y="3719592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,1],0,3,0,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03AC6-4CFE-4814-8BC2-982712312684}"/>
              </a:ext>
            </a:extLst>
          </p:cNvPr>
          <p:cNvSpPr txBox="1"/>
          <p:nvPr/>
        </p:nvSpPr>
        <p:spPr>
          <a:xfrm>
            <a:off x="602056" y="5749163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4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,2,3,1,5],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0,14,0, [],0, 4 ,0,[],0, 1 ,0 ,[],0,13,[],0,10,0 ]</a:t>
            </a:r>
            <a:endParaRPr lang="en-GB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E5723239-1F51-4D3D-BB14-C8089DC6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1596"/>
              </p:ext>
            </p:extLst>
          </p:nvPr>
        </p:nvGraphicFramePr>
        <p:xfrm>
          <a:off x="13712318" y="5026495"/>
          <a:ext cx="38408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79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4255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Container id 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	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9138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85ABBB2F-C85F-4FAD-ABA0-47E92123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00516"/>
              </p:ext>
            </p:extLst>
          </p:nvPr>
        </p:nvGraphicFramePr>
        <p:xfrm>
          <a:off x="13712318" y="2196623"/>
          <a:ext cx="38408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415805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398236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3428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Truck id 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33415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5EFD79D5-5E58-4B58-9F3D-C7299524A814}"/>
              </a:ext>
            </a:extLst>
          </p:cNvPr>
          <p:cNvSpPr txBox="1"/>
          <p:nvPr/>
        </p:nvSpPr>
        <p:spPr>
          <a:xfrm>
            <a:off x="742959" y="5187457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[],0,14,0, [],0, 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 ,0,[],0, 1 ,0 ,[],0,11,[],0,10,0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9D9EF489-D3AC-441E-8919-EDC80A8557BB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6321E5BC-249B-419F-A4CF-5C084291275F}"/>
              </a:ext>
            </a:extLst>
          </p:cNvPr>
          <p:cNvSpPr txBox="1"/>
          <p:nvPr/>
        </p:nvSpPr>
        <p:spPr>
          <a:xfrm>
            <a:off x="1487147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C7D36925-8EA6-4324-B547-1479EE90B93D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2DC67DDA-FEE4-42F7-B1F9-8A640EE5DEEC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56" name="TextBox 30">
            <a:extLst>
              <a:ext uri="{FF2B5EF4-FFF2-40B4-BE49-F238E27FC236}">
                <a16:creationId xmlns:a16="http://schemas.microsoft.com/office/drawing/2014/main" id="{E8F23197-858F-4A35-94B1-4A97425979DC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BF6218B1-AC36-46B2-B4E6-9CB3316C34FE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74D76B83-80C0-42D9-BD4A-D7C723A6570F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9" name="TextBox 30">
            <a:extLst>
              <a:ext uri="{FF2B5EF4-FFF2-40B4-BE49-F238E27FC236}">
                <a16:creationId xmlns:a16="http://schemas.microsoft.com/office/drawing/2014/main" id="{6E3E269C-905F-4F45-A1C1-84563C35F3D7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8DAC291C-7695-4A5D-AEA9-A91EA52C17F0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1896" y="1781220"/>
            <a:ext cx="895903" cy="871716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93010" y="1909789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wrong chromosomes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b="1" dirty="0">
                <a:solidFill>
                  <a:srgbClr val="000000"/>
                </a:solidFill>
                <a:latin typeface="Inter 1 Bold"/>
                <a:ea typeface="Inter 1 Bold"/>
                <a:sym typeface="Inter 1"/>
              </a:rPr>
              <a:t>function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4703680" y="306696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CC0AB-515B-489D-894C-2888D056387F}"/>
              </a:ext>
            </a:extLst>
          </p:cNvPr>
          <p:cNvSpPr txBox="1"/>
          <p:nvPr/>
        </p:nvSpPr>
        <p:spPr>
          <a:xfrm>
            <a:off x="5020129" y="2652936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4536936" y="3277685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2544447" y="5385689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destinations: (2,1)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817057" y="5751367"/>
            <a:ext cx="1777416" cy="938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  : 1,2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2496261" y="6544356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containers with dominant destination,  remove others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E54B45-8E27-4F6F-8508-1E039FD18095}"/>
              </a:ext>
            </a:extLst>
          </p:cNvPr>
          <p:cNvSpPr txBox="1"/>
          <p:nvPr/>
        </p:nvSpPr>
        <p:spPr>
          <a:xfrm>
            <a:off x="2997327" y="4988291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4D428C-2FF4-4931-B486-50C909607668}"/>
              </a:ext>
            </a:extLst>
          </p:cNvPr>
          <p:cNvSpPr txBox="1"/>
          <p:nvPr/>
        </p:nvSpPr>
        <p:spPr>
          <a:xfrm>
            <a:off x="2997327" y="7692548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F6BB647D-C502-4472-ADDB-1841BB062ABE}"/>
              </a:ext>
            </a:extLst>
          </p:cNvPr>
          <p:cNvSpPr/>
          <p:nvPr/>
        </p:nvSpPr>
        <p:spPr>
          <a:xfrm>
            <a:off x="3308700" y="7692548"/>
            <a:ext cx="228528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2567223" y="832799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: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6662125" y="7053753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 (1,2)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F59BE1-4C20-49F4-A12F-CF82FF3D3DB1}"/>
              </a:ext>
            </a:extLst>
          </p:cNvPr>
          <p:cNvSpPr txBox="1"/>
          <p:nvPr/>
        </p:nvSpPr>
        <p:spPr>
          <a:xfrm>
            <a:off x="6619012" y="8279368"/>
            <a:ext cx="1128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[1,2],</a:t>
            </a:r>
            <a:endParaRPr lang="en-GB" dirty="0"/>
          </a:p>
        </p:txBody>
      </p:sp>
      <p:sp>
        <p:nvSpPr>
          <p:cNvPr id="44" name="Signe de multiplication 43">
            <a:extLst>
              <a:ext uri="{FF2B5EF4-FFF2-40B4-BE49-F238E27FC236}">
                <a16:creationId xmlns:a16="http://schemas.microsoft.com/office/drawing/2014/main" id="{AD16F3AF-427B-4FBA-8038-8787E4677817}"/>
              </a:ext>
            </a:extLst>
          </p:cNvPr>
          <p:cNvSpPr/>
          <p:nvPr/>
        </p:nvSpPr>
        <p:spPr>
          <a:xfrm>
            <a:off x="6937901" y="8271351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9C84D8C8-D725-414F-8B6C-32C982AD8149}"/>
              </a:ext>
            </a:extLst>
          </p:cNvPr>
          <p:cNvSpPr/>
          <p:nvPr/>
        </p:nvSpPr>
        <p:spPr>
          <a:xfrm>
            <a:off x="6725099" y="8248327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F873FE9-3210-4FEC-A91B-E74DFA67D39B}"/>
              </a:ext>
            </a:extLst>
          </p:cNvPr>
          <p:cNvSpPr txBox="1"/>
          <p:nvPr/>
        </p:nvSpPr>
        <p:spPr>
          <a:xfrm>
            <a:off x="7009355" y="5075052"/>
            <a:ext cx="86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</a:t>
            </a:r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DDEC1E0-84E7-4B0B-BC5D-922D19B042C4}"/>
              </a:ext>
            </a:extLst>
          </p:cNvPr>
          <p:cNvSpPr txBox="1"/>
          <p:nvPr/>
        </p:nvSpPr>
        <p:spPr>
          <a:xfrm>
            <a:off x="7808537" y="5067300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D514D9-9FE6-499C-8085-AE3C643DC664}"/>
              </a:ext>
            </a:extLst>
          </p:cNvPr>
          <p:cNvSpPr txBox="1"/>
          <p:nvPr/>
        </p:nvSpPr>
        <p:spPr>
          <a:xfrm>
            <a:off x="7768926" y="8242516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CE72EBB8-5E3F-4D7F-99AD-3086B2D4B775}"/>
              </a:ext>
            </a:extLst>
          </p:cNvPr>
          <p:cNvSpPr/>
          <p:nvPr/>
        </p:nvSpPr>
        <p:spPr>
          <a:xfrm>
            <a:off x="8078405" y="8243639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068897" y="3368799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107111" y="5975054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01F87F-46CE-4A95-8032-40AC76F48CB0}"/>
              </a:ext>
            </a:extLst>
          </p:cNvPr>
          <p:cNvSpPr/>
          <p:nvPr/>
        </p:nvSpPr>
        <p:spPr>
          <a:xfrm>
            <a:off x="13227584" y="4517312"/>
            <a:ext cx="1777416" cy="938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=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050425" y="7837835"/>
            <a:ext cx="2131734" cy="10448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Truck 1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destination 1 </a:t>
            </a:r>
          </a:p>
          <a:p>
            <a:pPr algn="ctr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Truck 2  destination 2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8BD6F720-E7E8-43C1-8857-286B2878250E}"/>
              </a:ext>
            </a:extLst>
          </p:cNvPr>
          <p:cNvSpPr/>
          <p:nvPr/>
        </p:nvSpPr>
        <p:spPr>
          <a:xfrm>
            <a:off x="14731622" y="8055955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orme en L 56">
            <a:extLst>
              <a:ext uri="{FF2B5EF4-FFF2-40B4-BE49-F238E27FC236}">
                <a16:creationId xmlns:a16="http://schemas.microsoft.com/office/drawing/2014/main" id="{F9AF01FA-5059-45C7-A032-C93C7E376FD7}"/>
              </a:ext>
            </a:extLst>
          </p:cNvPr>
          <p:cNvSpPr/>
          <p:nvPr/>
        </p:nvSpPr>
        <p:spPr>
          <a:xfrm rot="19001945">
            <a:off x="14748948" y="8643551"/>
            <a:ext cx="221189" cy="138325"/>
          </a:xfrm>
          <a:prstGeom prst="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3456599" y="4046334"/>
            <a:ext cx="1994737" cy="9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451336" y="4046334"/>
            <a:ext cx="2287017" cy="101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F8FD21CF-0C7A-45BA-BF66-93AFD67C6FAC}"/>
              </a:ext>
            </a:extLst>
          </p:cNvPr>
          <p:cNvCxnSpPr>
            <a:stCxn id="40" idx="2"/>
            <a:endCxn id="52" idx="0"/>
          </p:cNvCxnSpPr>
          <p:nvPr/>
        </p:nvCxnSpPr>
        <p:spPr>
          <a:xfrm rot="5400000" flipH="1" flipV="1">
            <a:off x="6007697" y="921106"/>
            <a:ext cx="5660901" cy="10556288"/>
          </a:xfrm>
          <a:prstGeom prst="bentConnector5">
            <a:avLst>
              <a:gd name="adj1" fmla="val -4038"/>
              <a:gd name="adj2" fmla="val 49741"/>
              <a:gd name="adj3" fmla="val 1040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4116292" y="4137448"/>
            <a:ext cx="0" cy="3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D88D8BA-25D8-4E4F-875B-8EF9031A1A3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4116292" y="5455379"/>
            <a:ext cx="0" cy="51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4116292" y="738650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32616C3E-C226-4E29-96D0-EF798F9DEB85}"/>
              </a:ext>
            </a:extLst>
          </p:cNvPr>
          <p:cNvSpPr txBox="1"/>
          <p:nvPr/>
        </p:nvSpPr>
        <p:spPr>
          <a:xfrm>
            <a:off x="10674111" y="8971100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chemeClr val="accent4">
                    <a:lumMod val="75000"/>
                  </a:schemeClr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[3,1],0,3,0, [4,2],0, 5 ,0,[],0, 1 ,0 ,[],0,10,0,[],0,1,0 ]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TextBox 23">
            <a:extLst>
              <a:ext uri="{FF2B5EF4-FFF2-40B4-BE49-F238E27FC236}">
                <a16:creationId xmlns:a16="http://schemas.microsoft.com/office/drawing/2014/main" id="{03830FF4-BB11-4406-8127-0ECEBA90C6A0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6256C656-3614-4879-BCA8-A74AE5391728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7CEF4AA0-54C4-4E7F-85FC-8E803C6287FD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96D78627-D472-4E83-8B6E-9EF3F8C34F15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70" name="TextBox 30">
            <a:extLst>
              <a:ext uri="{FF2B5EF4-FFF2-40B4-BE49-F238E27FC236}">
                <a16:creationId xmlns:a16="http://schemas.microsoft.com/office/drawing/2014/main" id="{8BBD9D66-76D6-42F3-B690-DA9E1CAAA4AE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72" name="TextBox 30">
            <a:extLst>
              <a:ext uri="{FF2B5EF4-FFF2-40B4-BE49-F238E27FC236}">
                <a16:creationId xmlns:a16="http://schemas.microsoft.com/office/drawing/2014/main" id="{ED7B1493-E336-44DC-97E2-779EB5F62FFF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6572910" y="3754384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1981200" y="535723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954039" y="53861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7900574" y="6896100"/>
            <a:ext cx="2392756" cy="718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Delete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3360601" y="8434136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3312415" y="6942884"/>
            <a:ext cx="2033748" cy="6979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487400" y="1982525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502561" y="3170671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539516" y="5091815"/>
            <a:ext cx="213173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containers 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2973981" y="4523033"/>
            <a:ext cx="4513329" cy="83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flipH="1">
            <a:off x="5426534" y="4523033"/>
            <a:ext cx="2060776" cy="8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534795" y="2751174"/>
            <a:ext cx="19405" cy="3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</p:cNvCxnSpPr>
          <p:nvPr/>
        </p:nvCxnSpPr>
        <p:spPr>
          <a:xfrm>
            <a:off x="14588603" y="464048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93BD53-E5B3-46C3-9AB4-25299A9C4AFA}"/>
              </a:ext>
            </a:extLst>
          </p:cNvPr>
          <p:cNvSpPr/>
          <p:nvPr/>
        </p:nvSpPr>
        <p:spPr>
          <a:xfrm>
            <a:off x="4341192" y="5362277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Unassigned containers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2DBD59-562D-4464-B5F9-783320086B49}"/>
              </a:ext>
            </a:extLst>
          </p:cNvPr>
          <p:cNvSpPr/>
          <p:nvPr/>
        </p:nvSpPr>
        <p:spPr>
          <a:xfrm>
            <a:off x="9594704" y="53742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Capacity exceeded 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31E3B0-F319-4D3D-B758-F26CEA18664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>
            <a:off x="7487310" y="4523033"/>
            <a:ext cx="552071" cy="86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092EED9-1B95-406B-983B-D29FC19DB08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>
            <a:off x="7487310" y="4523033"/>
            <a:ext cx="3192736" cy="85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A0FF133-D5BE-4458-95C8-94970F82D27B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4329289" y="7640830"/>
            <a:ext cx="24093" cy="7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A8F511-D88C-4984-B19D-AE76F90AC482}"/>
              </a:ext>
            </a:extLst>
          </p:cNvPr>
          <p:cNvSpPr/>
          <p:nvPr/>
        </p:nvSpPr>
        <p:spPr>
          <a:xfrm>
            <a:off x="6903419" y="1874081"/>
            <a:ext cx="1389351" cy="43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Child</a:t>
            </a:r>
            <a:r>
              <a:rPr lang="en-GB" dirty="0"/>
              <a:t>  </a:t>
            </a:r>
          </a:p>
        </p:txBody>
      </p:sp>
      <p:sp>
        <p:nvSpPr>
          <p:cNvPr id="72" name="Losange 71">
            <a:extLst>
              <a:ext uri="{FF2B5EF4-FFF2-40B4-BE49-F238E27FC236}">
                <a16:creationId xmlns:a16="http://schemas.microsoft.com/office/drawing/2014/main" id="{325E19F1-AC27-4D0B-90B8-FC6D16EFB086}"/>
              </a:ext>
            </a:extLst>
          </p:cNvPr>
          <p:cNvSpPr/>
          <p:nvPr/>
        </p:nvSpPr>
        <p:spPr>
          <a:xfrm>
            <a:off x="13461737" y="7398706"/>
            <a:ext cx="2014343" cy="89507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Valid  children =2?</a:t>
            </a:r>
          </a:p>
        </p:txBody>
      </p:sp>
      <p:sp>
        <p:nvSpPr>
          <p:cNvPr id="75" name="Losange 74">
            <a:extLst>
              <a:ext uri="{FF2B5EF4-FFF2-40B4-BE49-F238E27FC236}">
                <a16:creationId xmlns:a16="http://schemas.microsoft.com/office/drawing/2014/main" id="{C785C45E-8E4B-476C-A70D-4CE8A295C420}"/>
              </a:ext>
            </a:extLst>
          </p:cNvPr>
          <p:cNvSpPr/>
          <p:nvPr/>
        </p:nvSpPr>
        <p:spPr>
          <a:xfrm>
            <a:off x="6466054" y="2396831"/>
            <a:ext cx="2236603" cy="899976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Verify feasibility 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821A5F-DA17-4771-B557-F4CA71D6AFDC}"/>
              </a:ext>
            </a:extLst>
          </p:cNvPr>
          <p:cNvCxnSpPr>
            <a:cxnSpLocks/>
          </p:cNvCxnSpPr>
          <p:nvPr/>
        </p:nvCxnSpPr>
        <p:spPr>
          <a:xfrm flipH="1">
            <a:off x="14534795" y="8343900"/>
            <a:ext cx="19405" cy="31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Freeform 31">
            <a:extLst>
              <a:ext uri="{FF2B5EF4-FFF2-40B4-BE49-F238E27FC236}">
                <a16:creationId xmlns:a16="http://schemas.microsoft.com/office/drawing/2014/main" id="{434423F1-2954-4EF4-9A9F-863BA66FAB88}"/>
              </a:ext>
            </a:extLst>
          </p:cNvPr>
          <p:cNvSpPr/>
          <p:nvPr/>
        </p:nvSpPr>
        <p:spPr>
          <a:xfrm>
            <a:off x="12947008" y="8678617"/>
            <a:ext cx="3283190" cy="519528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r>
              <a:rPr lang="en-GB" noProof="0" dirty="0"/>
              <a:t>New generation </a:t>
            </a:r>
            <a:r>
              <a:rPr lang="en-GB" noProof="0" dirty="0">
                <a:sym typeface="Wingdings" panose="05000000000000000000" pitchFamily="2" charset="2"/>
              </a:rPr>
              <a:t> Valid children</a:t>
            </a:r>
            <a:endParaRPr lang="en-GB" noProof="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3AAA3D-20C1-403D-A0DF-04D1B27279A0}"/>
              </a:ext>
            </a:extLst>
          </p:cNvPr>
          <p:cNvSpPr txBox="1"/>
          <p:nvPr/>
        </p:nvSpPr>
        <p:spPr>
          <a:xfrm>
            <a:off x="14102512" y="8269965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97FDE137-51AF-4759-9709-0D250E407BA3}"/>
              </a:ext>
            </a:extLst>
          </p:cNvPr>
          <p:cNvCxnSpPr>
            <a:cxnSpLocks/>
            <a:stCxn id="72" idx="3"/>
            <a:endCxn id="70" idx="0"/>
          </p:cNvCxnSpPr>
          <p:nvPr/>
        </p:nvCxnSpPr>
        <p:spPr>
          <a:xfrm flipH="1" flipV="1">
            <a:off x="7598095" y="1874081"/>
            <a:ext cx="7877985" cy="5972162"/>
          </a:xfrm>
          <a:prstGeom prst="bentConnector4">
            <a:avLst>
              <a:gd name="adj1" fmla="val -14845"/>
              <a:gd name="adj2" fmla="val 103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91A0E99B-F2C1-4D69-86CE-76C61D661527}"/>
              </a:ext>
            </a:extLst>
          </p:cNvPr>
          <p:cNvSpPr txBox="1"/>
          <p:nvPr/>
        </p:nvSpPr>
        <p:spPr>
          <a:xfrm>
            <a:off x="15703889" y="7576040"/>
            <a:ext cx="5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B945113-4345-413C-909D-1DD6E45AE0D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4468909" y="7075260"/>
            <a:ext cx="65886" cy="3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reeform 31">
            <a:extLst>
              <a:ext uri="{FF2B5EF4-FFF2-40B4-BE49-F238E27FC236}">
                <a16:creationId xmlns:a16="http://schemas.microsoft.com/office/drawing/2014/main" id="{88ABD5FE-D316-4927-B3F3-9A083C99C6FC}"/>
              </a:ext>
            </a:extLst>
          </p:cNvPr>
          <p:cNvSpPr/>
          <p:nvPr/>
        </p:nvSpPr>
        <p:spPr>
          <a:xfrm>
            <a:off x="13539516" y="6537561"/>
            <a:ext cx="2233095" cy="507133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Valid children</a:t>
            </a:r>
            <a:r>
              <a:rPr lang="en-GB" noProof="0" dirty="0">
                <a:sym typeface="Wingdings" panose="05000000000000000000" pitchFamily="2" charset="2"/>
              </a:rPr>
              <a:t> Child</a:t>
            </a:r>
            <a:endParaRPr lang="en-GB" noProof="0" dirty="0"/>
          </a:p>
        </p:txBody>
      </p: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4223395E-2A79-4923-B3D5-2C894402183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702657" y="2846819"/>
            <a:ext cx="4835283" cy="3891877"/>
          </a:xfrm>
          <a:prstGeom prst="bentConnector3">
            <a:avLst>
              <a:gd name="adj1" fmla="val 734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5F9C6A9-BAA6-49DC-9A47-F1F500DCD21B}"/>
              </a:ext>
            </a:extLst>
          </p:cNvPr>
          <p:cNvSpPr txBox="1"/>
          <p:nvPr/>
        </p:nvSpPr>
        <p:spPr>
          <a:xfrm>
            <a:off x="8672172" y="2603219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73BFA91-6FD0-4888-A31B-5DE2B84F49E3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584356" y="3296807"/>
            <a:ext cx="11984" cy="4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6B417C5-DCA8-474B-B706-B7E593FDC2B5}"/>
              </a:ext>
            </a:extLst>
          </p:cNvPr>
          <p:cNvSpPr txBox="1"/>
          <p:nvPr/>
        </p:nvSpPr>
        <p:spPr>
          <a:xfrm>
            <a:off x="7635036" y="3422390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DFD55548-F965-4FAF-948D-013E62F5B5F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4605383" y="6006215"/>
            <a:ext cx="19475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CA7B2560-2463-4CAD-9BE6-C812D519E588}"/>
              </a:ext>
            </a:extLst>
          </p:cNvPr>
          <p:cNvCxnSpPr>
            <a:stCxn id="60" idx="2"/>
            <a:endCxn id="35" idx="0"/>
          </p:cNvCxnSpPr>
          <p:nvPr/>
        </p:nvCxnSpPr>
        <p:spPr>
          <a:xfrm flipH="1">
            <a:off x="9096952" y="6018156"/>
            <a:ext cx="1583094" cy="8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A34521E-EB4E-4791-B5E4-28DC34F91474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8039381" y="6030056"/>
            <a:ext cx="1057571" cy="8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191DC17-DC3A-4605-8CFA-62B758131B90}"/>
              </a:ext>
            </a:extLst>
          </p:cNvPr>
          <p:cNvCxnSpPr>
            <a:stCxn id="58" idx="2"/>
            <a:endCxn id="41" idx="0"/>
          </p:cNvCxnSpPr>
          <p:nvPr/>
        </p:nvCxnSpPr>
        <p:spPr>
          <a:xfrm flipH="1">
            <a:off x="4329289" y="6006215"/>
            <a:ext cx="1097245" cy="93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B8F15CD-256C-465B-9A8F-D8C3E3CEEB85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2973981" y="6058940"/>
            <a:ext cx="1355308" cy="88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23">
            <a:extLst>
              <a:ext uri="{FF2B5EF4-FFF2-40B4-BE49-F238E27FC236}">
                <a16:creationId xmlns:a16="http://schemas.microsoft.com/office/drawing/2014/main" id="{DA2308B6-715C-4D93-9DF4-20D02C3012C8}"/>
              </a:ext>
            </a:extLst>
          </p:cNvPr>
          <p:cNvSpPr txBox="1"/>
          <p:nvPr/>
        </p:nvSpPr>
        <p:spPr>
          <a:xfrm>
            <a:off x="12420600" y="266700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operators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69F45415-75E3-4DED-98D5-DCC151627637}"/>
              </a:ext>
            </a:extLst>
          </p:cNvPr>
          <p:cNvSpPr txBox="1"/>
          <p:nvPr/>
        </p:nvSpPr>
        <p:spPr>
          <a:xfrm>
            <a:off x="14703680" y="306696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Handling Unfeasibility</a:t>
            </a: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1ACEE6F1-D620-4DA7-890F-C922FD520CC1}"/>
              </a:ext>
            </a:extLst>
          </p:cNvPr>
          <p:cNvSpPr txBox="1"/>
          <p:nvPr/>
        </p:nvSpPr>
        <p:spPr>
          <a:xfrm>
            <a:off x="12455003" y="888121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Unfeasibility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16F8BA0B-25ED-4CA1-AFFD-70B1A3BB22A7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6BA66182-6B0C-4F4B-92D4-A7C6F5C07800}"/>
              </a:ext>
            </a:extLst>
          </p:cNvPr>
          <p:cNvSpPr txBox="1"/>
          <p:nvPr/>
        </p:nvSpPr>
        <p:spPr>
          <a:xfrm>
            <a:off x="3713694" y="840557"/>
            <a:ext cx="3997654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nton"/>
            </a:endParaRP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AF4A2522-1FE1-4207-BCD2-D224B36775B0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5D24218-F2C3-4700-A7E6-92FFC8E0CC4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79" name="TextBox 30">
            <a:extLst>
              <a:ext uri="{FF2B5EF4-FFF2-40B4-BE49-F238E27FC236}">
                <a16:creationId xmlns:a16="http://schemas.microsoft.com/office/drawing/2014/main" id="{54BF359A-3CFD-4D55-836B-883ED5732978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321F15DD-5663-4ADA-8BCB-EF60AD3DEF60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494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266318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475083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731893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320842" y="201930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5990" y="2230814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02498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23358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667034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754762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A7F04-9908-4A50-957A-F3CFCB153AD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012F9E0D-0C6C-4C3C-831B-776654829404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FE4D7379-0F1F-4502-9E75-84C8FDF0E436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1C51466-CA47-4376-B6A8-32B30EFD6240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665D5BF-4EE2-472C-9CE5-B2E1738288EF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A08F71D7-985A-4A82-B80F-E3C7B1E8800F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C164B541-9D38-46F8-856E-8DB73642685F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775137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1655"/>
              </p:ext>
            </p:extLst>
          </p:nvPr>
        </p:nvGraphicFramePr>
        <p:xfrm>
          <a:off x="249382" y="2628900"/>
          <a:ext cx="6913418" cy="627865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E4EF91-D469-4B28-A12E-6D8A196B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79" y="2268226"/>
            <a:ext cx="7234206" cy="705901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28534325-D88E-47F6-93C0-05C8493311B1}"/>
              </a:ext>
            </a:extLst>
          </p:cNvPr>
          <p:cNvSpPr/>
          <p:nvPr/>
        </p:nvSpPr>
        <p:spPr>
          <a:xfrm>
            <a:off x="9680679" y="3009900"/>
            <a:ext cx="550902" cy="9144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339CB49-D425-4697-90CC-5C452254968A}"/>
              </a:ext>
            </a:extLst>
          </p:cNvPr>
          <p:cNvSpPr/>
          <p:nvPr/>
        </p:nvSpPr>
        <p:spPr>
          <a:xfrm>
            <a:off x="9601200" y="4020826"/>
            <a:ext cx="700024" cy="196087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B7D0022-9C6D-4578-8295-CDB93F8E5ACC}"/>
              </a:ext>
            </a:extLst>
          </p:cNvPr>
          <p:cNvSpPr/>
          <p:nvPr/>
        </p:nvSpPr>
        <p:spPr>
          <a:xfrm>
            <a:off x="9525000" y="6057900"/>
            <a:ext cx="700024" cy="25146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4388A865-12FC-4742-BB01-ACE720A32108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96620B-AFB6-4A13-8189-81035B0C0D3E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A6E03F2D-798F-4812-A480-0C3DED09BC79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A33C458A-D6BA-4573-8F14-366858F4BB64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62FA24E1-AAEB-44F9-8B5B-226E63865157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D8C8C22D-FB3E-4BB5-9C6E-95904F709154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22141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136" y="2322141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1 : Description of instance data</a:t>
            </a:r>
            <a:r>
              <a:rPr lang="en-GB" dirty="0"/>
              <a:t> </a:t>
            </a:r>
          </a:p>
        </p:txBody>
      </p:sp>
      <p:graphicFrame>
        <p:nvGraphicFramePr>
          <p:cNvPr id="42" name="Tableau 42">
            <a:extLst>
              <a:ext uri="{FF2B5EF4-FFF2-40B4-BE49-F238E27FC236}">
                <a16:creationId xmlns:a16="http://schemas.microsoft.com/office/drawing/2014/main" id="{D6FE3368-C753-41DA-951D-393BDD96B78A}"/>
              </a:ext>
            </a:extLst>
          </p:cNvPr>
          <p:cNvGraphicFramePr>
            <a:graphicFrameLocks noGrp="1"/>
          </p:cNvGraphicFramePr>
          <p:nvPr/>
        </p:nvGraphicFramePr>
        <p:xfrm>
          <a:off x="9470273" y="2779889"/>
          <a:ext cx="7903327" cy="5365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665">
                  <a:extLst>
                    <a:ext uri="{9D8B030D-6E8A-4147-A177-3AD203B41FA5}">
                      <a16:colId xmlns:a16="http://schemas.microsoft.com/office/drawing/2014/main" val="3280280386"/>
                    </a:ext>
                  </a:extLst>
                </a:gridCol>
                <a:gridCol w="2087767">
                  <a:extLst>
                    <a:ext uri="{9D8B030D-6E8A-4147-A177-3AD203B41FA5}">
                      <a16:colId xmlns:a16="http://schemas.microsoft.com/office/drawing/2014/main" val="2371935954"/>
                    </a:ext>
                  </a:extLst>
                </a:gridCol>
                <a:gridCol w="1458087">
                  <a:extLst>
                    <a:ext uri="{9D8B030D-6E8A-4147-A177-3AD203B41FA5}">
                      <a16:colId xmlns:a16="http://schemas.microsoft.com/office/drawing/2014/main" val="1597308016"/>
                    </a:ext>
                  </a:extLst>
                </a:gridCol>
                <a:gridCol w="1831457">
                  <a:extLst>
                    <a:ext uri="{9D8B030D-6E8A-4147-A177-3AD203B41FA5}">
                      <a16:colId xmlns:a16="http://schemas.microsoft.com/office/drawing/2014/main" val="4010964768"/>
                    </a:ext>
                  </a:extLst>
                </a:gridCol>
                <a:gridCol w="945351">
                  <a:extLst>
                    <a:ext uri="{9D8B030D-6E8A-4147-A177-3AD203B41FA5}">
                      <a16:colId xmlns:a16="http://schemas.microsoft.com/office/drawing/2014/main" val="2959650058"/>
                    </a:ext>
                  </a:extLst>
                </a:gridCol>
              </a:tblGrid>
              <a:tr h="329020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283400"/>
                  </a:ext>
                </a:extLst>
              </a:tr>
              <a:tr h="4385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5080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481560"/>
                  </a:ext>
                </a:extLst>
              </a:tr>
              <a:tr h="3393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363660"/>
                  </a:ext>
                </a:extLst>
              </a:tr>
              <a:tr h="29767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5286430"/>
                  </a:ext>
                </a:extLst>
              </a:tr>
              <a:tr h="25601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343521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503614"/>
                  </a:ext>
                </a:extLst>
              </a:tr>
              <a:tr h="172690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209438"/>
                  </a:ext>
                </a:extLst>
              </a:tr>
              <a:tr h="20722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657127"/>
                  </a:ext>
                </a:extLst>
              </a:tr>
              <a:tr h="16556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562410"/>
                  </a:ext>
                </a:extLst>
              </a:tr>
              <a:tr h="20010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62436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074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0343"/>
                  </a:ext>
                </a:extLst>
              </a:tr>
              <a:tr h="2631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4278"/>
                  </a:ext>
                </a:extLst>
              </a:tr>
              <a:tr h="35230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457196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595696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/>
        </p:nvGraphicFramePr>
        <p:xfrm>
          <a:off x="249382" y="2628900"/>
          <a:ext cx="6913418" cy="6462249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100104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822714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CD3E4701-424A-4219-BB6D-51DFA0D7E77F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E7BAF284-7508-4FF4-BAA7-4519FB0B194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EC29442-1F7F-403B-98FD-CD1641E6AE2A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BD0CF37-C89D-48E7-B36D-ED69C6A5219F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285C139E-AB32-42B9-BE58-6DA091443201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A530283E-FAEF-49D2-815A-27ACDA96DDE6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F3A6E30-FE9D-4E54-87AD-6B9BA7355A47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0D2F6320-486D-4A65-9864-27861BB8CA5B}"/>
              </a:ext>
            </a:extLst>
          </p:cNvPr>
          <p:cNvSpPr txBox="1"/>
          <p:nvPr/>
        </p:nvSpPr>
        <p:spPr>
          <a:xfrm>
            <a:off x="12254045" y="641579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E729E31A-F183-422F-B10D-EFE3F5E8A9F5}"/>
              </a:ext>
            </a:extLst>
          </p:cNvPr>
          <p:cNvSpPr txBox="1"/>
          <p:nvPr/>
        </p:nvSpPr>
        <p:spPr>
          <a:xfrm>
            <a:off x="15279740" y="7372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</p:spTree>
    <p:extLst>
      <p:ext uri="{BB962C8B-B14F-4D97-AF65-F5344CB8AC3E}">
        <p14:creationId xmlns:p14="http://schemas.microsoft.com/office/powerpoint/2010/main" val="328569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62F8F4-307D-4A3A-8FB0-945DB4CDCEB2}"/>
              </a:ext>
            </a:extLst>
          </p:cNvPr>
          <p:cNvSpPr txBox="1"/>
          <p:nvPr/>
        </p:nvSpPr>
        <p:spPr>
          <a:xfrm>
            <a:off x="546646" y="4508216"/>
            <a:ext cx="553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Why Computational cluster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0B745B-DE87-4153-AA2A-1F6CBA685382}"/>
              </a:ext>
            </a:extLst>
          </p:cNvPr>
          <p:cNvSpPr txBox="1"/>
          <p:nvPr/>
        </p:nvSpPr>
        <p:spPr>
          <a:xfrm>
            <a:off x="13489211" y="3889987"/>
            <a:ext cx="281769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HPC : scalable and high computational power, stable long execution without interruptions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13AAD4-535A-4843-836D-FB4C8421302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64B3FC07-FC4E-4E47-B203-AF5BEBB452D8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A7F123E3-75D0-47A8-B968-659A7393C49D}"/>
              </a:ext>
            </a:extLst>
          </p:cNvPr>
          <p:cNvSpPr txBox="1"/>
          <p:nvPr/>
        </p:nvSpPr>
        <p:spPr>
          <a:xfrm>
            <a:off x="12254045" y="641579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79C72814-ED97-451A-B34B-4F163492CBBB}"/>
              </a:ext>
            </a:extLst>
          </p:cNvPr>
          <p:cNvSpPr txBox="1"/>
          <p:nvPr/>
        </p:nvSpPr>
        <p:spPr>
          <a:xfrm>
            <a:off x="15279740" y="7372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261E5D-8836-454A-8E69-8B17FE5E621F}"/>
              </a:ext>
            </a:extLst>
          </p:cNvPr>
          <p:cNvSpPr txBox="1"/>
          <p:nvPr/>
        </p:nvSpPr>
        <p:spPr>
          <a:xfrm>
            <a:off x="4038600" y="1937340"/>
            <a:ext cx="118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Model is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NP-hard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computational time and resources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999EA1B-F19F-4BB9-9CE8-82C5736D9482}"/>
              </a:ext>
            </a:extLst>
          </p:cNvPr>
          <p:cNvSpPr txBox="1"/>
          <p:nvPr/>
        </p:nvSpPr>
        <p:spPr>
          <a:xfrm>
            <a:off x="2440104" y="2728804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LGI2A provided access to a HPC(High-performance Computing) cluster  for running complicated calculations without disruption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90D839-3A77-4F12-9785-4F58291F007D}"/>
              </a:ext>
            </a:extLst>
          </p:cNvPr>
          <p:cNvSpPr txBox="1"/>
          <p:nvPr/>
        </p:nvSpPr>
        <p:spPr>
          <a:xfrm>
            <a:off x="9159057" y="3838173"/>
            <a:ext cx="286559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32 large instances, complicated calculations lead high computational complexity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60FED3E-C511-47B5-B15D-BA07CC68A4FC}"/>
              </a:ext>
            </a:extLst>
          </p:cNvPr>
          <p:cNvSpPr txBox="1"/>
          <p:nvPr/>
        </p:nvSpPr>
        <p:spPr>
          <a:xfrm>
            <a:off x="4592782" y="3823491"/>
            <a:ext cx="281769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Mixed Integer models and iterative algorithms require significant CPU time</a:t>
            </a:r>
          </a:p>
        </p:txBody>
      </p:sp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660C0A70-B51D-4C33-9D53-74B206B2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7745"/>
              </p:ext>
            </p:extLst>
          </p:nvPr>
        </p:nvGraphicFramePr>
        <p:xfrm>
          <a:off x="2895600" y="6723211"/>
          <a:ext cx="14374209" cy="138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413">
                  <a:extLst>
                    <a:ext uri="{9D8B030D-6E8A-4147-A177-3AD203B41FA5}">
                      <a16:colId xmlns:a16="http://schemas.microsoft.com/office/drawing/2014/main" val="271035177"/>
                    </a:ext>
                  </a:extLst>
                </a:gridCol>
                <a:gridCol w="1613291">
                  <a:extLst>
                    <a:ext uri="{9D8B030D-6E8A-4147-A177-3AD203B41FA5}">
                      <a16:colId xmlns:a16="http://schemas.microsoft.com/office/drawing/2014/main" val="4132619807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642900974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253746388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088775066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511431643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824306918"/>
                    </a:ext>
                  </a:extLst>
                </a:gridCol>
              </a:tblGrid>
              <a:tr h="38310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Company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Name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Access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Usage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CPU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Memory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Link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749745"/>
                  </a:ext>
                </a:extLst>
              </a:tr>
              <a:tr h="997317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Hewlett-Packard Enterprise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Tech3E (LGI2A _ Université </a:t>
                      </a:r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d’Artois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Slurm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Workload manager, Linux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execution of large experiments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AMD EPYC 9224 CPU , 24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2 threads per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 Go theory, 629 Go available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https://www.hpe.com/emea_europe/en/hpe-proliant-dl385-gen11.html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7299265"/>
                  </a:ext>
                </a:extLst>
              </a:tr>
            </a:tbl>
          </a:graphicData>
        </a:graphic>
      </p:graphicFrame>
      <p:pic>
        <p:nvPicPr>
          <p:cNvPr id="37" name="Image 36">
            <a:extLst>
              <a:ext uri="{FF2B5EF4-FFF2-40B4-BE49-F238E27FC236}">
                <a16:creationId xmlns:a16="http://schemas.microsoft.com/office/drawing/2014/main" id="{7B44C47A-05FC-4878-A5C2-BA4FB4CD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" y="6633715"/>
            <a:ext cx="2625341" cy="138042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F75653D-55DC-40F1-857F-0F2287231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8" y="2446948"/>
            <a:ext cx="1088544" cy="1088544"/>
          </a:xfrm>
          <a:prstGeom prst="rect">
            <a:avLst/>
          </a:prstGeom>
        </p:spPr>
      </p:pic>
      <p:sp>
        <p:nvSpPr>
          <p:cNvPr id="40" name="Rectangle 8">
            <a:extLst>
              <a:ext uri="{FF2B5EF4-FFF2-40B4-BE49-F238E27FC236}">
                <a16:creationId xmlns:a16="http://schemas.microsoft.com/office/drawing/2014/main" id="{AE0DF064-F330-4229-A309-7066B060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2865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2 : Description of Cluster Tech3E</a:t>
            </a:r>
            <a:endParaRPr lang="en-GB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7B0EB71-D4E4-4339-B85A-6ACEB8331319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6B513F07-0878-4106-BF06-98C308C82D5C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6DD6404-5207-442B-A613-1D8588EE7DF9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6A846084-E997-45F3-9C36-5126945FEBEC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E5F008D8-86F9-4B9C-8D5E-1EDB656F04F7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6713DF43-6FC4-4D87-A619-5CCE270BA9F0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31390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32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Cross-docking is a logistics approach that enables fast transshipment of goods between inbound and outbound transportation modes with minimal storage. Due to the involvement of multiple docks, modes, and constraints, optimizing cross-dock operations is a challenging problem that requires efficient scheduling and assignment strategies.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Definition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16C9CC5-985B-46D6-BD38-5DCBECB29774}"/>
              </a:ext>
            </a:extLst>
          </p:cNvPr>
          <p:cNvSpPr txBox="1"/>
          <p:nvPr/>
        </p:nvSpPr>
        <p:spPr>
          <a:xfrm>
            <a:off x="15236536" y="9104049"/>
            <a:ext cx="471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[1] : </a:t>
            </a:r>
            <a:r>
              <a:rPr lang="fr-FR" sz="1200" dirty="0" err="1"/>
              <a:t>Tran</a:t>
            </a:r>
            <a:r>
              <a:rPr lang="fr-FR" sz="1200" dirty="0"/>
              <a:t>-Dang et al , (2021</a:t>
            </a:r>
            <a:endParaRPr lang="en-GB" sz="1200" dirty="0"/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AE163221-EB9F-4DB3-9DBD-49257CCF664F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C1E4D6E7-2001-4426-970C-38CE7822AFAF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322C3680-3AE2-49FB-974B-62CA87BFFDB4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B2A9E467-4890-4502-9546-79D76077FC79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C777DAFD-34EC-481E-B72A-99E0F0060559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29C605F6-8B61-4434-B0CA-B5570242DD3D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4851B914-89FC-4CE0-A294-5EA75D1EFC93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C230D75A-5699-4D8F-958F-6989820BB97A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D6034451-0850-4B68-8F53-0E2EE4471F59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08763D87-5DF7-49F3-B9AD-792A2F300FB1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29089B92-F832-469C-BE21-00A05C22452F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4349" y="1789554"/>
            <a:ext cx="4145251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44939" y="452293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399" y="7283942"/>
            <a:ext cx="8739039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/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/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/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blipFill>
                <a:blip r:embed="rId5"/>
                <a:stretch>
                  <a:fillRect l="-2270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/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blipFill>
                <a:blip r:embed="rId6"/>
                <a:stretch>
                  <a:fillRect l="-2362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CA3C2B8-19A4-4F2C-AC2C-38D676CEF00C}"/>
              </a:ext>
            </a:extLst>
          </p:cNvPr>
          <p:cNvSpPr txBox="1"/>
          <p:nvPr/>
        </p:nvSpPr>
        <p:spPr>
          <a:xfrm>
            <a:off x="633428" y="3197006"/>
            <a:ext cx="951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Gurobipy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: A </a:t>
            </a:r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 python interface, version : 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python3.12-gurobi</a:t>
            </a:r>
          </a:p>
          <a:p>
            <a:endParaRPr lang="fr-FR" b="1" dirty="0">
              <a:solidFill>
                <a:srgbClr val="000000"/>
              </a:solidFill>
              <a:latin typeface="Inter 1 Medium"/>
              <a:ea typeface="Inter 1 Medium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is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a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Mathematical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 solver , for 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making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problems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861CED-7E89-406B-8555-D75B14BB9497}"/>
              </a:ext>
            </a:extLst>
          </p:cNvPr>
          <p:cNvSpPr txBox="1"/>
          <p:nvPr/>
        </p:nvSpPr>
        <p:spPr>
          <a:xfrm>
            <a:off x="5041554" y="5426949"/>
            <a:ext cx="9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/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/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224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09B8D64-F59C-438F-8263-07D5D5A634CF}"/>
              </a:ext>
            </a:extLst>
          </p:cNvPr>
          <p:cNvSpPr txBox="1"/>
          <p:nvPr/>
        </p:nvSpPr>
        <p:spPr>
          <a:xfrm>
            <a:off x="10891594" y="163696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Exact method code structure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4DE9D4-401F-4532-A793-C3BC34E83B47}"/>
              </a:ext>
            </a:extLst>
          </p:cNvPr>
          <p:cNvSpPr txBox="1"/>
          <p:nvPr/>
        </p:nvSpPr>
        <p:spPr>
          <a:xfrm>
            <a:off x="10681817" y="1977003"/>
            <a:ext cx="6972755" cy="7417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//Set Parameters </a:t>
            </a: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containers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trucks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K_list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docks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destinations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cross dock system</a:t>
            </a:r>
          </a:p>
          <a:p>
            <a:endParaRPr lang="fr-F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fr-FR" sz="1400" dirty="0"/>
              <a:t>// </a:t>
            </a:r>
            <a:r>
              <a:rPr lang="fr-FR" sz="1400" dirty="0" err="1"/>
              <a:t>initialize</a:t>
            </a:r>
            <a:r>
              <a:rPr lang="fr-FR" sz="1400" dirty="0"/>
              <a:t> model</a:t>
            </a:r>
          </a:p>
          <a:p>
            <a:endParaRPr lang="fr-FR" sz="1400" dirty="0"/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Model(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"Instance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instance_id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Transport_Energie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setParam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TimeLimit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7200)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//Add decision variables 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 is destination of the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 : </a:t>
            </a:r>
            <a:r>
              <a:rPr lang="fr-FR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ruck h is assigned to dock k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container n is assigned to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v_used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truck is 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same dock for two trucks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continous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area swept by the container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dirty="0"/>
              <a:t>//Add constraints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m.addConstrs</a:t>
            </a:r>
            <a:endParaRPr lang="fr-FR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//Solve </a:t>
            </a:r>
          </a:p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m.optimize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dirty="0"/>
              <a:t>//Save results in csv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"results_exact_summary_with_chargui_instances_time_limit_2_h.csv"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B6D3A193-240B-4C37-8A32-2CF9BF74273E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</a:t>
            </a: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 </a:t>
            </a: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setup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B93C0BD2-8584-4DD9-B9CF-2647FD417DFF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68449FB1-8E12-4DE8-BA46-663AFE46BCFE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BC3FDC3C-3174-4368-807E-042C1A02C0AB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8D981FF9-68B1-402E-9BE1-82F9E31B985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D4036B78-4316-408B-A753-56B578D5E11F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5DFBC52F-76AE-4E33-85FB-CCD3B35454A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8E68B472-0DD3-40B5-9809-43F4FF25210F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4BD815A6-FBC5-4A95-8F30-927C7A851C60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B758FC-5CB0-4A07-9AE8-62B433FBC610}"/>
              </a:ext>
            </a:extLst>
          </p:cNvPr>
          <p:cNvSpPr txBox="1"/>
          <p:nvPr/>
        </p:nvSpPr>
        <p:spPr>
          <a:xfrm>
            <a:off x="6313903" y="2766660"/>
            <a:ext cx="5444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Benchmark_instances_set_for_Sustainability_2019,zip</a:t>
            </a:r>
            <a:endParaRPr lang="en-GB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502AAD-0FC8-4B81-A053-5B990BE2F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52" y="1720571"/>
            <a:ext cx="1142695" cy="1142695"/>
          </a:xfrm>
          <a:prstGeom prst="rect">
            <a:avLst/>
          </a:prstGeom>
        </p:spPr>
      </p:pic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DBF6CF4-77A2-4B2F-84A9-A2190ABDF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8441"/>
              </p:ext>
            </p:extLst>
          </p:nvPr>
        </p:nvGraphicFramePr>
        <p:xfrm>
          <a:off x="3314700" y="4078748"/>
          <a:ext cx="118872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55272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75668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46684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68753388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limit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license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74343"/>
                  </a:ext>
                </a:extLst>
              </a:tr>
              <a:tr h="776610"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ClusterTech3E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Time limits 7200s (2h)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Free academic license, version 12 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809834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DA9674F3-0D15-4A4D-B2B9-E74640697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68026"/>
              </p:ext>
            </p:extLst>
          </p:nvPr>
        </p:nvGraphicFramePr>
        <p:xfrm>
          <a:off x="1020749" y="6999649"/>
          <a:ext cx="1456408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534">
                  <a:extLst>
                    <a:ext uri="{9D8B030D-6E8A-4147-A177-3AD203B41FA5}">
                      <a16:colId xmlns:a16="http://schemas.microsoft.com/office/drawing/2014/main" val="166154235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204806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11967159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1749211598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54194387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8818392"/>
                    </a:ext>
                  </a:extLst>
                </a:gridCol>
              </a:tblGrid>
              <a:tr h="49444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  <a:p>
                      <a:pPr algn="ctr"/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Population size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Mutation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Crossover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 generations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98439"/>
                  </a:ext>
                </a:extLst>
              </a:tr>
              <a:tr h="80672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Desktop PC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881113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FF1D4E46-67E9-4418-96A8-F05D12A37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56305"/>
              </p:ext>
            </p:extLst>
          </p:nvPr>
        </p:nvGraphicFramePr>
        <p:xfrm>
          <a:off x="15544800" y="6999649"/>
          <a:ext cx="244611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111">
                  <a:extLst>
                    <a:ext uri="{9D8B030D-6E8A-4147-A177-3AD203B41FA5}">
                      <a16:colId xmlns:a16="http://schemas.microsoft.com/office/drawing/2014/main" val="1941069525"/>
                    </a:ext>
                  </a:extLst>
                </a:gridCol>
              </a:tblGrid>
              <a:tr h="590431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Heuristic ratio</a:t>
                      </a:r>
                      <a:b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binpacking</a:t>
                      </a:r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58917"/>
                  </a:ext>
                </a:extLst>
              </a:tr>
              <a:tr h="93356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71604"/>
                  </a:ext>
                </a:extLst>
              </a:tr>
            </a:tbl>
          </a:graphicData>
        </a:graphic>
      </p:graphicFrame>
      <p:sp>
        <p:nvSpPr>
          <p:cNvPr id="24" name="Rectangle 8">
            <a:extLst>
              <a:ext uri="{FF2B5EF4-FFF2-40B4-BE49-F238E27FC236}">
                <a16:creationId xmlns:a16="http://schemas.microsoft.com/office/drawing/2014/main" id="{0590124C-F3B0-402D-9E26-80530C8D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85968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3 : Exact method parameters</a:t>
            </a:r>
            <a:endParaRPr lang="en-GB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D40B69A9-03A5-4B39-838B-EC83A51D3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57439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4 : Approximative method parameters (GA)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D5439-F732-4C11-BD4D-B4B4C0A2027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8658C596-C1DC-4A51-A292-A088C04DB42C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</a:t>
            </a: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 </a:t>
            </a: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setup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96543FEA-5E84-49A1-90A8-C91F82BB198A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9F0953E7-029D-478C-8314-6DCAEEB94BB7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692CC95C-DA2B-4625-A3F3-CB902BC4B37D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75FE6E7D-605B-4439-B1E1-5EAF9ED8A6E3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8B970EF8-7176-454F-80D6-BB76FAA8DC2F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E56F0D63-EF84-4A62-8516-8F20611CF3F4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DFACAAD1-B505-4E83-8FEC-BA58D2EDA298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46A636DB-0A96-41F7-9B64-35A65D3C5B95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7A098C-E282-4D14-B968-D9983A01DDC8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69C372F-2789-4455-97B2-09F1E7BC0010}"/>
              </a:ext>
            </a:extLst>
          </p:cNvPr>
          <p:cNvSpPr txBox="1"/>
          <p:nvPr/>
        </p:nvSpPr>
        <p:spPr>
          <a:xfrm>
            <a:off x="348342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GAP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B26D73DA-1C0F-4D66-B97B-74A8DE3D490E}"/>
              </a:ext>
            </a:extLst>
          </p:cNvPr>
          <p:cNvSpPr txBox="1"/>
          <p:nvPr/>
        </p:nvSpPr>
        <p:spPr>
          <a:xfrm>
            <a:off x="5300601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 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01BE640-7E99-448A-8291-8F59FA37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97373CA1-94F6-4842-9D1C-33E44B8F3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7042"/>
              </p:ext>
            </p:extLst>
          </p:nvPr>
        </p:nvGraphicFramePr>
        <p:xfrm>
          <a:off x="9289523" y="2032534"/>
          <a:ext cx="8830287" cy="7446348"/>
        </p:xfrm>
        <a:graphic>
          <a:graphicData uri="http://schemas.openxmlformats.org/drawingml/2006/table">
            <a:tbl>
              <a:tblPr/>
              <a:tblGrid>
                <a:gridCol w="1828057">
                  <a:extLst>
                    <a:ext uri="{9D8B030D-6E8A-4147-A177-3AD203B41FA5}">
                      <a16:colId xmlns:a16="http://schemas.microsoft.com/office/drawing/2014/main" val="12290892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854520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45094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2414386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93199966"/>
                    </a:ext>
                  </a:extLst>
                </a:gridCol>
                <a:gridCol w="1287230">
                  <a:extLst>
                    <a:ext uri="{9D8B030D-6E8A-4147-A177-3AD203B41FA5}">
                      <a16:colId xmlns:a16="http://schemas.microsoft.com/office/drawing/2014/main" val="1134849018"/>
                    </a:ext>
                  </a:extLst>
                </a:gridCol>
              </a:tblGrid>
              <a:tr h="55334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Approximative_cost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Exact_cost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(truck_cost+energy_cost)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Gap(%)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Time(s)_GA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Time(s)_Exact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227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927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7159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1157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1723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156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1064,0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0.9868421053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98233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2.124430956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03723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0.7401315789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793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0841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0.1350438893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1183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0.0489236791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7370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1045,0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0.1435406699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3592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1.557177616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389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1 376,0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1.198692336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239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1 424,0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1.713673688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679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1698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1.013171226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60240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1 336,0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0.2992891882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85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2.437731849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7214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1 237,0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0.6097560976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7176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1748,0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0.3732414585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1781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0.5674653216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813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1 121,0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0.6687472136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1351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1 223,0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1.451077944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7810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2.419091206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23312"/>
                  </a:ext>
                </a:extLst>
              </a:tr>
            </a:tbl>
          </a:graphicData>
        </a:graphic>
      </p:graphicFrame>
      <p:sp>
        <p:nvSpPr>
          <p:cNvPr id="29" name="Rectangle 12">
            <a:extLst>
              <a:ext uri="{FF2B5EF4-FFF2-40B4-BE49-F238E27FC236}">
                <a16:creationId xmlns:a16="http://schemas.microsoft.com/office/drawing/2014/main" id="{7791746A-A06B-4D95-AD04-F9FED3CC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Tableau 32">
            <a:extLst>
              <a:ext uri="{FF2B5EF4-FFF2-40B4-BE49-F238E27FC236}">
                <a16:creationId xmlns:a16="http://schemas.microsoft.com/office/drawing/2014/main" id="{D770EFCA-28C8-42CE-8501-CBCA77BB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3524"/>
              </p:ext>
            </p:extLst>
          </p:nvPr>
        </p:nvGraphicFramePr>
        <p:xfrm>
          <a:off x="355624" y="4035491"/>
          <a:ext cx="8746467" cy="245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67">
                  <a:extLst>
                    <a:ext uri="{9D8B030D-6E8A-4147-A177-3AD203B41FA5}">
                      <a16:colId xmlns:a16="http://schemas.microsoft.com/office/drawing/2014/main" val="279680867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25930675"/>
                    </a:ext>
                  </a:extLst>
                </a:gridCol>
                <a:gridCol w="3011533">
                  <a:extLst>
                    <a:ext uri="{9D8B030D-6E8A-4147-A177-3AD203B41FA5}">
                      <a16:colId xmlns:a16="http://schemas.microsoft.com/office/drawing/2014/main" val="450512006"/>
                    </a:ext>
                  </a:extLst>
                </a:gridCol>
                <a:gridCol w="1865267">
                  <a:extLst>
                    <a:ext uri="{9D8B030D-6E8A-4147-A177-3AD203B41FA5}">
                      <a16:colId xmlns:a16="http://schemas.microsoft.com/office/drawing/2014/main" val="4234898818"/>
                    </a:ext>
                  </a:extLst>
                </a:gridCol>
              </a:tblGrid>
              <a:tr h="30435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Instances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Small instances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(4 – 5) trucks /containers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Medium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(6 – 8)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Bigger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(8 – 12)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03743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&lt;1%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2-2.5%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2172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interpretation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reaches optimal value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near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 remains low, GA close to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63497"/>
                  </a:ext>
                </a:extLst>
              </a:tr>
            </a:tbl>
          </a:graphicData>
        </a:graphic>
      </p:graphicFrame>
      <p:sp>
        <p:nvSpPr>
          <p:cNvPr id="22" name="Rectangle 8">
            <a:extLst>
              <a:ext uri="{FF2B5EF4-FFF2-40B4-BE49-F238E27FC236}">
                <a16:creationId xmlns:a16="http://schemas.microsoft.com/office/drawing/2014/main" id="{4280A0D0-D397-4257-AF67-76B50266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1618389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Gap (Exact method vs Genetic algorithm)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A79876-2A62-4263-AFEC-C4DED756357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B42658F6-9A73-4132-A6DD-077D922AC38E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A72AB569-EF89-4498-8980-CA3DD8AB83F5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E5E2287F-2A3D-4F33-BF4B-467146CEB945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E368642E-F990-43C2-BB2A-11A55555E5EB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C5172469-1238-426D-A76E-987FFA8D718B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D76A3017-289A-45FD-A408-0A6E8D7DF149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42E5B9B5-5651-494E-875B-FB312FC7A955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5CC28F0E-57CF-43E6-8352-52F43429E46E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4270A2F6-B9BE-46B2-BECC-4048486C632B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1524000" y="166606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Total cost 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57D4E294-2B14-4D65-B8FB-CAF4737BC72E}"/>
              </a:ext>
            </a:extLst>
          </p:cNvPr>
          <p:cNvSpPr txBox="1"/>
          <p:nvPr/>
        </p:nvSpPr>
        <p:spPr>
          <a:xfrm>
            <a:off x="3505200" y="1694143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Benchmark comparison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24790" y="1673988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EC00C-1FF9-470F-914F-E4B26397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01814"/>
            <a:ext cx="10725494" cy="63609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F8D3BC-6278-450D-BE8B-C6CEE4C5350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70A59E9-44C7-446E-A7BA-C5BAAB97DCCE}"/>
              </a:ext>
            </a:extLst>
          </p:cNvPr>
          <p:cNvSpPr txBox="1"/>
          <p:nvPr/>
        </p:nvSpPr>
        <p:spPr>
          <a:xfrm>
            <a:off x="6511439" y="172222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65D684EA-7870-4FE5-A362-525DE4E137F2}"/>
              </a:ext>
            </a:extLst>
          </p:cNvPr>
          <p:cNvSpPr txBox="1"/>
          <p:nvPr/>
        </p:nvSpPr>
        <p:spPr>
          <a:xfrm>
            <a:off x="8504514" y="1726476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DBF86BB4-D491-4687-8F5A-12DF7BECFFBD}"/>
              </a:ext>
            </a:extLst>
          </p:cNvPr>
          <p:cNvSpPr txBox="1"/>
          <p:nvPr/>
        </p:nvSpPr>
        <p:spPr>
          <a:xfrm>
            <a:off x="11485023" y="1722220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028A11BD-5EBB-4725-B600-382EE1DEB9C6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45798733-54D5-4AEB-9DF2-1AA31FBC60CD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C2C3AC3F-AB60-4C1A-B35C-7DF42BB6E281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B17372B5-B3FC-412A-B6C3-BCD4272355D2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3368E283-BFAA-4465-8EA7-701E1F3164D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F8AB6AA1-7F6F-479E-86E3-B8271CF6D27C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A3703E20-180F-4ED4-901F-8E00820F5357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DB76886F-3F29-493A-AB34-266D7DA57C48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8DFFC2DD-232C-4F5B-A2E6-1FD35BC37668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2470992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31717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0B5E6C0-041A-474D-A011-2C72CE32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853192"/>
              </p:ext>
            </p:extLst>
          </p:nvPr>
        </p:nvGraphicFramePr>
        <p:xfrm>
          <a:off x="7211292" y="2819875"/>
          <a:ext cx="11048999" cy="6727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95">
                  <a:extLst>
                    <a:ext uri="{9D8B030D-6E8A-4147-A177-3AD203B41FA5}">
                      <a16:colId xmlns:a16="http://schemas.microsoft.com/office/drawing/2014/main" val="3876601678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511295362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61622226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183363357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1949633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22268701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274612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988417265"/>
                    </a:ext>
                  </a:extLst>
                </a:gridCol>
              </a:tblGrid>
              <a:tr h="3391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 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(F1)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(F2)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306007"/>
                  </a:ext>
                </a:extLst>
              </a:tr>
              <a:tr h="3596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(benchmark H1)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H1)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8208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3110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5504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141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472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496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6779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750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8820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8046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69751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7052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90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008533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7993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859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1137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023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374,8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66400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0981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143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2375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5355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0554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6008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171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7256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400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801,2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670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4465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1284,8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872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1220,4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32255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1279,8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64259"/>
                  </a:ext>
                </a:extLst>
              </a:tr>
            </a:tbl>
          </a:graphicData>
        </a:graphic>
      </p:graphicFrame>
      <p:sp>
        <p:nvSpPr>
          <p:cNvPr id="28" name="Rectangle 8">
            <a:extLst>
              <a:ext uri="{FF2B5EF4-FFF2-40B4-BE49-F238E27FC236}">
                <a16:creationId xmlns:a16="http://schemas.microsoft.com/office/drawing/2014/main" id="{4F90FF04-F39D-4FBE-B0AD-56930A85F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684" y="2450543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</a:t>
            </a:r>
            <a:r>
              <a:rPr lang="en-US" b="1" dirty="0"/>
              <a:t>Numerical results on benchmark instances</a:t>
            </a:r>
            <a:endParaRPr lang="en-GB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A81E0-9E0F-45C1-8B2A-78B6E2662050}"/>
              </a:ext>
            </a:extLst>
          </p:cNvPr>
          <p:cNvSpPr txBox="1"/>
          <p:nvPr/>
        </p:nvSpPr>
        <p:spPr>
          <a:xfrm>
            <a:off x="324790" y="27051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Truck cost (benchmark H1)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(H1) : «  Multi-Objective Variable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Search hybridized with Simulated Annealing (MO-VNSSA) 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531319-5787-46DB-8E27-C751AC5C7C75}"/>
              </a:ext>
            </a:extLst>
          </p:cNvPr>
          <p:cNvSpPr txBox="1"/>
          <p:nvPr/>
        </p:nvSpPr>
        <p:spPr>
          <a:xfrm>
            <a:off x="331717" y="39243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 cost (benchmark H2)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(H2) : «  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Multi-Objective Variable Neighborhood Search hybridized with Tabu Search (MO-VNSTS)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6D471F-B26B-42C2-BF35-801CDF578C46}"/>
              </a:ext>
            </a:extLst>
          </p:cNvPr>
          <p:cNvSpPr txBox="1"/>
          <p:nvPr/>
        </p:nvSpPr>
        <p:spPr>
          <a:xfrm>
            <a:off x="331717" y="6048913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Truck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8E5411-2071-4B4C-9B68-2C899F233859}"/>
              </a:ext>
            </a:extLst>
          </p:cNvPr>
          <p:cNvSpPr txBox="1"/>
          <p:nvPr/>
        </p:nvSpPr>
        <p:spPr>
          <a:xfrm>
            <a:off x="338644" y="7124700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0196C14D-4361-44AC-9B11-D42F455AC103}"/>
              </a:ext>
            </a:extLst>
          </p:cNvPr>
          <p:cNvSpPr txBox="1"/>
          <p:nvPr/>
        </p:nvSpPr>
        <p:spPr>
          <a:xfrm>
            <a:off x="1143000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317F3D-134C-49AC-A551-E185B5134D2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2348F266-AC78-465D-801A-70F9BA2B123E}"/>
              </a:ext>
            </a:extLst>
          </p:cNvPr>
          <p:cNvSpPr txBox="1"/>
          <p:nvPr/>
        </p:nvSpPr>
        <p:spPr>
          <a:xfrm>
            <a:off x="5871970" y="1684022"/>
            <a:ext cx="1595630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EE23B36A-DE1F-4C2E-AEA6-58DE486C6DDC}"/>
              </a:ext>
            </a:extLst>
          </p:cNvPr>
          <p:cNvSpPr txBox="1"/>
          <p:nvPr/>
        </p:nvSpPr>
        <p:spPr>
          <a:xfrm>
            <a:off x="7909857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D3C5D990-92F3-43CE-B205-B36A54D6B78A}"/>
              </a:ext>
            </a:extLst>
          </p:cNvPr>
          <p:cNvSpPr txBox="1"/>
          <p:nvPr/>
        </p:nvSpPr>
        <p:spPr>
          <a:xfrm>
            <a:off x="10464550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73E9FA48-F57B-4EDB-B54B-AB00AAB69035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48" name="TextBox 26">
            <a:extLst>
              <a:ext uri="{FF2B5EF4-FFF2-40B4-BE49-F238E27FC236}">
                <a16:creationId xmlns:a16="http://schemas.microsoft.com/office/drawing/2014/main" id="{B4073EE0-09ED-476F-A33C-ED3E7A5F7930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B2C7C9AC-3F05-42DF-9A9B-8039464EA9F1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7773AE48-6D2D-4235-ACAA-5C3E6F93861A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CB6DF805-E987-4F68-B767-4090798B9C6C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3D64372A-DA9E-4F5A-ACCC-F4BAEE7EBE0D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420E1A87-3ED7-4FB3-9153-C7E079873CFF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CCEED801-69E2-4C2A-A7E0-D9CA84E6EDB9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3B1480AA-910C-469E-9DAE-86B8DDC3BA23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3740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9759289-6CF3-4A07-91AC-CC12498B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2768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EC77FF12-260E-4963-8E75-9D3B0AFF9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0179"/>
              </p:ext>
            </p:extLst>
          </p:nvPr>
        </p:nvGraphicFramePr>
        <p:xfrm>
          <a:off x="432122" y="3476414"/>
          <a:ext cx="8279756" cy="299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855">
                  <a:extLst>
                    <a:ext uri="{9D8B030D-6E8A-4147-A177-3AD203B41FA5}">
                      <a16:colId xmlns:a16="http://schemas.microsoft.com/office/drawing/2014/main" val="31879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631954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89849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943128"/>
                    </a:ext>
                  </a:extLst>
                </a:gridCol>
                <a:gridCol w="1712701">
                  <a:extLst>
                    <a:ext uri="{9D8B030D-6E8A-4147-A177-3AD203B41FA5}">
                      <a16:colId xmlns:a16="http://schemas.microsoft.com/office/drawing/2014/main" val="3483522094"/>
                    </a:ext>
                  </a:extLst>
                </a:gridCol>
              </a:tblGrid>
              <a:tr h="363052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Lower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bound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MipGap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348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1219,5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0.0340303403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7200,031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63038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2063,5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0.0193845408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7200,029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6389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2865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0.1178010471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7200,034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91144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4027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0.0737521728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7200,026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931470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3108,5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0.2115168088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7200,082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78099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Infeasible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0,141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635324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0.0958337252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02226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ED60E573-FCFD-491A-B906-82CF84A7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46675"/>
              </p:ext>
            </p:extLst>
          </p:nvPr>
        </p:nvGraphicFramePr>
        <p:xfrm>
          <a:off x="9296400" y="3438436"/>
          <a:ext cx="8229600" cy="299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88">
                  <a:extLst>
                    <a:ext uri="{9D8B030D-6E8A-4147-A177-3AD203B41FA5}">
                      <a16:colId xmlns:a16="http://schemas.microsoft.com/office/drawing/2014/main" val="2220675205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3631941390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2396745772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1591074227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545734715"/>
                    </a:ext>
                  </a:extLst>
                </a:gridCol>
              </a:tblGrid>
              <a:tr h="486238"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Approximative </a:t>
                      </a:r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/>
                        <a:t>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64346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73,379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16272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69,433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59078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2880,5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124,687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574803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5332,5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130,171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7228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3165,5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180,866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686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179,821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496321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nn-NO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191,094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53445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1E90AAE2-50B8-41A6-8C3E-E01D9908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617" y="3113755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Exact method results for big instances</a:t>
            </a:r>
            <a:endParaRPr lang="en-GB" dirty="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DBED129-5372-499F-8888-C2F466D7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2996169"/>
            <a:ext cx="579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Approximative method results for big instances</a:t>
            </a:r>
            <a:endParaRPr lang="en-GB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EBC591-D0DA-4784-97F2-3272F88B20DF}"/>
              </a:ext>
            </a:extLst>
          </p:cNvPr>
          <p:cNvSpPr txBox="1"/>
          <p:nvPr/>
        </p:nvSpPr>
        <p:spPr>
          <a:xfrm>
            <a:off x="990599" y="6891647"/>
            <a:ext cx="138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Instance_30_10_20 </a:t>
            </a:r>
            <a:r>
              <a:rPr lang="en-GB" dirty="0"/>
              <a:t>: </a:t>
            </a:r>
            <a:r>
              <a:rPr lang="en-GB" b="1" dirty="0"/>
              <a:t>Infeasible </a:t>
            </a:r>
            <a:r>
              <a:rPr lang="en-GB" dirty="0"/>
              <a:t>for </a:t>
            </a:r>
            <a:r>
              <a:rPr lang="en-GB" dirty="0" err="1"/>
              <a:t>Gurobi</a:t>
            </a:r>
            <a:r>
              <a:rPr lang="en-GB" dirty="0"/>
              <a:t>, </a:t>
            </a:r>
            <a:r>
              <a:rPr lang="en-GB" b="1" dirty="0"/>
              <a:t>GA</a:t>
            </a:r>
            <a:r>
              <a:rPr lang="en-GB" dirty="0"/>
              <a:t> found </a:t>
            </a:r>
            <a:r>
              <a:rPr lang="en-GB" b="1" dirty="0"/>
              <a:t>approximative</a:t>
            </a:r>
            <a:r>
              <a:rPr lang="en-GB" dirty="0"/>
              <a:t> total cost = 3805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CD201C-BA15-451D-9ECC-BE8E04CE3B59}"/>
              </a:ext>
            </a:extLst>
          </p:cNvPr>
          <p:cNvSpPr txBox="1"/>
          <p:nvPr/>
        </p:nvSpPr>
        <p:spPr>
          <a:xfrm>
            <a:off x="793497" y="7926169"/>
            <a:ext cx="1604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Instances (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inst_11_3_7, inst_12_3_7, inst_20_7_15, inst_20_10_15, inst_30_7_20, inst_30_15_20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dirty="0"/>
              <a:t>: </a:t>
            </a:r>
            <a:r>
              <a:rPr lang="en-GB" b="1" dirty="0"/>
              <a:t>Reached time limit = 7200 (2h</a:t>
            </a:r>
            <a:r>
              <a:rPr lang="en-GB" dirty="0"/>
              <a:t>) for </a:t>
            </a:r>
            <a:r>
              <a:rPr lang="en-GB" dirty="0" err="1"/>
              <a:t>Gurobi</a:t>
            </a:r>
            <a:r>
              <a:rPr lang="en-GB" dirty="0"/>
              <a:t> </a:t>
            </a:r>
          </a:p>
          <a:p>
            <a:r>
              <a:rPr lang="en-GB" dirty="0" err="1"/>
              <a:t>Gurobi</a:t>
            </a:r>
            <a:r>
              <a:rPr lang="en-GB" dirty="0"/>
              <a:t> found </a:t>
            </a:r>
            <a:r>
              <a:rPr lang="en-GB" b="1" dirty="0"/>
              <a:t>lower bound </a:t>
            </a:r>
            <a:r>
              <a:rPr lang="en-GB" dirty="0"/>
              <a:t>(theorical value with constraints relaxation</a:t>
            </a:r>
            <a:r>
              <a:rPr lang="en-GB" b="1" dirty="0"/>
              <a:t>) &lt;</a:t>
            </a:r>
            <a:r>
              <a:rPr lang="en-GB" dirty="0"/>
              <a:t> </a:t>
            </a:r>
            <a:r>
              <a:rPr lang="en-GB" b="1" dirty="0"/>
              <a:t>GA approximative values for the instances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492C42A-8EAB-44FD-AC04-8C8FF36456AA}"/>
              </a:ext>
            </a:extLst>
          </p:cNvPr>
          <p:cNvSpPr/>
          <p:nvPr/>
        </p:nvSpPr>
        <p:spPr>
          <a:xfrm>
            <a:off x="633095" y="6926861"/>
            <a:ext cx="320804" cy="334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3AC09-DEAB-404C-9E0B-EE82C5FEACE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E8B3631B-004E-4A94-B995-05264AF981E6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Bing instances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696DB-0E11-47B1-BE42-1CC238F5781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B6ED7969-7351-4CDA-8749-94FAB9C70122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0ED6304E-E083-4F75-AD96-32F90095A80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13F348DD-19E8-4C73-9151-355A734316F1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30F60A31-911A-4AD9-9FAA-16E69CF049B1}"/>
              </a:ext>
            </a:extLst>
          </p:cNvPr>
          <p:cNvSpPr txBox="1"/>
          <p:nvPr/>
        </p:nvSpPr>
        <p:spPr>
          <a:xfrm>
            <a:off x="8316008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A4A2A709-08B6-485E-9AF2-A361ACCE4132}"/>
              </a:ext>
            </a:extLst>
          </p:cNvPr>
          <p:cNvSpPr txBox="1"/>
          <p:nvPr/>
        </p:nvSpPr>
        <p:spPr>
          <a:xfrm>
            <a:off x="10784293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  <p:sp>
        <p:nvSpPr>
          <p:cNvPr id="53" name="TextBox 26">
            <a:extLst>
              <a:ext uri="{FF2B5EF4-FFF2-40B4-BE49-F238E27FC236}">
                <a16:creationId xmlns:a16="http://schemas.microsoft.com/office/drawing/2014/main" id="{B3F97445-2D7A-40FF-8C15-89D6FAE2C1A8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C6486EFD-62E1-45D6-A820-F6B7FA27B212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7AE27AF1-C819-42FD-82C8-3C2D8738ED80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1AF3A7BC-906D-481B-94D7-1684F056E246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5FA11510-14EC-4751-BAD5-9BF32E88E89D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9F161FC8-41BE-43D8-ADB7-46CAD5D76A9F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9240C557-4A4E-4133-A4D1-60B1C3B9A31C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50FA03B9-617F-4E4A-AAA9-93A6C6CA394B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61" name="TextBox 30">
            <a:extLst>
              <a:ext uri="{FF2B5EF4-FFF2-40B4-BE49-F238E27FC236}">
                <a16:creationId xmlns:a16="http://schemas.microsoft.com/office/drawing/2014/main" id="{F602D909-D19B-4BBE-BF9C-87182774A835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9C152D-E4E6-4513-934F-5B562B48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4C8C0FC-BB41-4245-A701-555E45E3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93" y="2864678"/>
            <a:ext cx="8350307" cy="6445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AB4B18-5F77-4387-87C6-2A14A9C6682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72C011-10AC-4649-8F6B-C6A0C91C9BAA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A1779F9-C0B1-404C-9CB4-86FB22AFCBB8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C737B36F-32E6-425F-AFBD-8A0181946305}"/>
              </a:ext>
            </a:extLst>
          </p:cNvPr>
          <p:cNvSpPr txBox="1"/>
          <p:nvPr/>
        </p:nvSpPr>
        <p:spPr>
          <a:xfrm>
            <a:off x="6172462" y="1675593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Bing instances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378096B8-3BF2-42D1-AFE3-9C52346108FC}"/>
              </a:ext>
            </a:extLst>
          </p:cNvPr>
          <p:cNvSpPr txBox="1"/>
          <p:nvPr/>
        </p:nvSpPr>
        <p:spPr>
          <a:xfrm>
            <a:off x="2623595" y="1680153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2BBB509-F3C9-473D-8280-2267DC9989F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7405C7C3-DD66-444C-A7ED-D37FF0F7F135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81986D3B-2B02-4B66-9E99-FF68193AD373}"/>
              </a:ext>
            </a:extLst>
          </p:cNvPr>
          <p:cNvSpPr txBox="1"/>
          <p:nvPr/>
        </p:nvSpPr>
        <p:spPr>
          <a:xfrm>
            <a:off x="10781619" y="1680153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EEDE1B3C-5C68-4C7E-BC2E-325229BBAD0F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6364001D-B6E4-4392-BED2-A631A0D813DB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DB656EDF-720A-475C-A2B1-2D96F0062CCA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0D64463-A8BF-4AB5-A471-52C22F9564C7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30F32FA3-EE80-48D4-89A4-E26363A59BD5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6BA46E8C-71B4-4BE1-85E4-AEDCF224EC27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1EF95673-6805-4306-9E28-7DFA47427CCC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187C5AFB-7137-4AD0-AC16-2438DE9CB3B1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FB84063C-C96C-4D2B-B77B-FEC5EA09D643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0" y="2628900"/>
            <a:ext cx="8788632" cy="69541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688912" y="6052305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1405387" y="662063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8569" y="2701854"/>
            <a:ext cx="6547662" cy="697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5715" y="3213347"/>
            <a:ext cx="242915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0785" y="4691215"/>
            <a:ext cx="309447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076" y="6677877"/>
            <a:ext cx="6035923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3729991"/>
            <a:ext cx="6547662" cy="69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4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trucks and 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5214668"/>
            <a:ext cx="6524485" cy="10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Starting from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12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approximately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33%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181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7-15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67%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destinations; the instance is </a:t>
            </a:r>
            <a:r>
              <a:rPr lang="en-GB" sz="1600" noProof="0" dirty="0">
                <a:solidFill>
                  <a:srgbClr val="FF3131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1600" noProof="0" dirty="0">
              <a:solidFill>
                <a:srgbClr val="FF3131"/>
              </a:solidFill>
              <a:latin typeface="Arial" panose="020B0604020202020204" pitchFamily="34" charset="0"/>
              <a:ea typeface="Inter 2"/>
              <a:cs typeface="Arial" panose="020B0604020202020204" pitchFamily="34" charset="0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254045" y="6620636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2496813" y="6010633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4061074" y="4265966"/>
            <a:ext cx="2094405" cy="2226929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5504910" y="48864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082849" y="3146400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101170" y="4694731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189357" y="6541847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C38BB4-D671-4A71-B0FF-E68C73D1B8A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4AE65EE2-5C1F-4037-A444-FBD7F9D2A80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A063E81-F951-4391-92F2-7AA928C78256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96A1DBB7-50A6-4CD9-8E7F-774966D4094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435BF6C5-516D-4105-85CA-D64161A407BA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B30E739B-2AFD-474D-B49C-3C2CFEF6E226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AEEC67B3-4D07-4BF2-8B90-FA6991CBE41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DCE6AD-AA17-4A4F-AC8E-5F1B2F02CE8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6C710F-F451-41F9-9027-04E71F0EF5A5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44358C2F-2FAE-4961-92C0-A25983CAFBC3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C3E66F4A-A5DB-4732-BB2C-AD97C4765CD3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Bing instances</a:t>
            </a: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B2FE8D8F-B8AF-4643-9B63-A8318C271EDF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9916BDAC-6A6B-47F6-9B31-F6EAD3648B07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B34C897-C50D-4198-8732-E29BA2ADE442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BD919A08-F627-44DE-970E-83B2C4BD6E46}"/>
              </a:ext>
            </a:extLst>
          </p:cNvPr>
          <p:cNvSpPr txBox="1"/>
          <p:nvPr/>
        </p:nvSpPr>
        <p:spPr>
          <a:xfrm>
            <a:off x="10970959" y="1679733"/>
            <a:ext cx="2468285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Model’s Limits</a:t>
            </a: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056DF6C9-533C-4361-AF18-A9DA568C4C28}"/>
              </a:ext>
            </a:extLst>
          </p:cNvPr>
          <p:cNvSpPr txBox="1"/>
          <p:nvPr/>
        </p:nvSpPr>
        <p:spPr>
          <a:xfrm>
            <a:off x="12254045" y="641579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Computational setup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64AD6BC0-E2A3-42AD-82C8-70DA2A185ACA}"/>
              </a:ext>
            </a:extLst>
          </p:cNvPr>
          <p:cNvSpPr txBox="1"/>
          <p:nvPr/>
        </p:nvSpPr>
        <p:spPr>
          <a:xfrm>
            <a:off x="15279740" y="73727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Comparison </a:t>
            </a:r>
          </a:p>
        </p:txBody>
      </p:sp>
      <p:sp>
        <p:nvSpPr>
          <p:cNvPr id="70" name="TextBox 23">
            <a:extLst>
              <a:ext uri="{FF2B5EF4-FFF2-40B4-BE49-F238E27FC236}">
                <a16:creationId xmlns:a16="http://schemas.microsoft.com/office/drawing/2014/main" id="{57C0D0DD-9AAB-4B0E-8686-B7A50F62AA27}"/>
              </a:ext>
            </a:extLst>
          </p:cNvPr>
          <p:cNvSpPr txBox="1"/>
          <p:nvPr/>
        </p:nvSpPr>
        <p:spPr>
          <a:xfrm>
            <a:off x="12271479" y="157947"/>
            <a:ext cx="3614058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Benchmark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C50F77F1-BC51-49A2-8C3B-5A901F4D6715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72" name="TextBox 30">
            <a:extLst>
              <a:ext uri="{FF2B5EF4-FFF2-40B4-BE49-F238E27FC236}">
                <a16:creationId xmlns:a16="http://schemas.microsoft.com/office/drawing/2014/main" id="{DD8FB88E-D97B-44B7-9D91-61EC2D4D2E8A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16F87259-384B-41DB-98EA-B344A6EC6093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Experimental study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6136151-755E-4F4F-8B2C-52603D3A9A47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B68E3957-B257-4D3F-9FB2-046C61405D2A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966233AD-6C23-460A-B9E8-0D01F8CA7825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763766" y="525780"/>
            <a:ext cx="8760468" cy="5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Conclusion</a:t>
            </a:r>
            <a:r>
              <a:rPr lang="en-GB" sz="2800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, improvements &amp; future work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F76AC-BEFB-4BED-ACDE-8FACA575C883}"/>
              </a:ext>
            </a:extLst>
          </p:cNvPr>
          <p:cNvSpPr/>
          <p:nvPr/>
        </p:nvSpPr>
        <p:spPr>
          <a:xfrm>
            <a:off x="838200" y="1485900"/>
            <a:ext cx="16611600" cy="68998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DB4EC5-8E77-4FAD-871F-3E6C252BD785}"/>
              </a:ext>
            </a:extLst>
          </p:cNvPr>
          <p:cNvSpPr txBox="1"/>
          <p:nvPr/>
        </p:nvSpPr>
        <p:spPr>
          <a:xfrm>
            <a:off x="1447800" y="1727551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Work addressed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7947B32-41CF-4764-8739-2064A6509836}"/>
              </a:ext>
            </a:extLst>
          </p:cNvPr>
          <p:cNvSpPr txBox="1"/>
          <p:nvPr/>
        </p:nvSpPr>
        <p:spPr>
          <a:xfrm>
            <a:off x="2286000" y="2247900"/>
            <a:ext cx="125646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Sustainable cross-dock optimization problem</a:t>
            </a:r>
            <a:r>
              <a:rPr lang="en-US" dirty="0"/>
              <a:t> in a </a:t>
            </a:r>
            <a:r>
              <a:rPr lang="en-US" b="1" dirty="0"/>
              <a:t>rail road P-hub context</a:t>
            </a:r>
            <a:r>
              <a:rPr lang="en-US" dirty="0"/>
              <a:t>, focusing on </a:t>
            </a:r>
            <a:r>
              <a:rPr lang="en-US" b="1" dirty="0"/>
              <a:t>truck cost</a:t>
            </a:r>
            <a:r>
              <a:rPr lang="en-US" dirty="0"/>
              <a:t> and </a:t>
            </a:r>
            <a:r>
              <a:rPr lang="en-US" b="1" dirty="0"/>
              <a:t>energy consumption</a:t>
            </a:r>
            <a:endParaRPr lang="en-GB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F65752-334A-48D2-9E60-96F22B475FBA}"/>
              </a:ext>
            </a:extLst>
          </p:cNvPr>
          <p:cNvSpPr txBox="1"/>
          <p:nvPr/>
        </p:nvSpPr>
        <p:spPr>
          <a:xfrm>
            <a:off x="2286000" y="3009900"/>
            <a:ext cx="1256468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 Genetic Algorithm to solve this NP-hard problem, with adapted chromosome representation and repair mechanism to handle unfeasibility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F3FBE9-3F05-4645-ACE1-B1B94C5C00B6}"/>
              </a:ext>
            </a:extLst>
          </p:cNvPr>
          <p:cNvSpPr txBox="1"/>
          <p:nvPr/>
        </p:nvSpPr>
        <p:spPr>
          <a:xfrm>
            <a:off x="2251364" y="4152900"/>
            <a:ext cx="1256468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Numerical results on benchmark has shown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 reaches optimal or near optimal solutions for small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large instances, GA provides high quality solutions with lower computational time compared to exact method</a:t>
            </a:r>
          </a:p>
          <a:p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7B71F-8D16-4899-BEE5-73CA57B39392}"/>
              </a:ext>
            </a:extLst>
          </p:cNvPr>
          <p:cNvSpPr txBox="1"/>
          <p:nvPr/>
        </p:nvSpPr>
        <p:spPr>
          <a:xfrm>
            <a:off x="2251364" y="6180772"/>
            <a:ext cx="1256468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Investigate other genetic operators (adaptive mutation, fitness sharing, random immigration) to improve diversity and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Explore a True multi-objective Genetic Algorithm NSGA II (Non Dominated Sorting Genetic Algorithm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other hybrid meta-heuristics </a:t>
            </a:r>
          </a:p>
          <a:p>
            <a:endParaRPr lang="en-GB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4C3815C-DABD-487C-90DF-77A27C8126EE}"/>
              </a:ext>
            </a:extLst>
          </p:cNvPr>
          <p:cNvSpPr txBox="1"/>
          <p:nvPr/>
        </p:nvSpPr>
        <p:spPr>
          <a:xfrm>
            <a:off x="1219200" y="5643849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21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43100" lvl="5">
              <a:lnSpc>
                <a:spcPts val="4109"/>
              </a:lnSpc>
              <a:spcBef>
                <a:spcPct val="0"/>
              </a:spcBef>
            </a:pPr>
            <a:endParaRPr lang="en-GB" dirty="0">
              <a:latin typeface="Anton"/>
              <a:sym typeface="Anton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133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How to efficiently schedule and assign containers, vehicles, and docks in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cross-docking</a:t>
            </a:r>
            <a:r>
              <a:rPr lang="en-US" dirty="0"/>
              <a:t> platform so as to minimize cost and energy consumption under strict operational constraints and limited computational time?</a:t>
            </a:r>
            <a:endParaRPr lang="en-GB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25B2A0C-DF64-44EE-BBC9-3A413EF03587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CC111C1-BAD0-4ECE-A6F4-2537812514E5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7DD46D6-62FD-42E4-AD64-128940307DA9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E1A2C95-336E-42FF-9830-B0CC925F8B79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A944C1CE-05CF-43EC-85EB-7ABFAF3D9493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3C4EE51F-104E-4615-A681-544C8FF76658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6C0BD4E1-69A0-4666-AF56-67AE5BA1464E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D85E7943-BFAD-4EE0-BA7A-E96427F4573A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EBB1D76E-A3D6-4492-8465-8509F8009BEB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7810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0" y="4200656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34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Reference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Tabu Search)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32" name="TextBox 23">
            <a:extLst>
              <a:ext uri="{FF2B5EF4-FFF2-40B4-BE49-F238E27FC236}">
                <a16:creationId xmlns:a16="http://schemas.microsoft.com/office/drawing/2014/main" id="{2B947545-BB2E-49F5-9D53-5372E39BB889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6C7A996A-16B2-4AC3-A199-474B169D44F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A5CD653-9B06-4686-BFFD-61F7DB238482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B4CA56E-79D5-4784-BF96-2E874CFCCEF3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5EF84BE2-5706-441D-9D5B-D015D8C56549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83708541-75B4-48F1-B222-E986CACDF991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901DA101-1CDB-4FA3-B1A5-21F9C089610D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916CD0B2-3087-4F37-B518-E21E4C6F848E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3678EACC-5033-47D1-9DD1-85552A296238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F926B489-D19F-4478-ACBB-77C816E00C4B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E13DD48F-3B9E-48F4-BEBB-5ACC1F9687E0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D4716E69-827F-4827-8795-E52DA29206D3}"/>
              </a:ext>
            </a:extLst>
          </p:cNvPr>
          <p:cNvSpPr txBox="1"/>
          <p:nvPr/>
        </p:nvSpPr>
        <p:spPr>
          <a:xfrm>
            <a:off x="1093050" y="6374575"/>
            <a:ext cx="4604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 studies joined </a:t>
            </a:r>
          </a:p>
          <a:p>
            <a:endParaRPr lang="en-GB" dirty="0"/>
          </a:p>
          <a:p>
            <a:r>
              <a:rPr lang="en-GB" dirty="0"/>
              <a:t>    Truck cost</a:t>
            </a:r>
          </a:p>
          <a:p>
            <a:endParaRPr lang="en-GB" dirty="0"/>
          </a:p>
          <a:p>
            <a:r>
              <a:rPr lang="en-GB" dirty="0"/>
              <a:t>     Energy consumption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2" name="Picture 22" descr="A diagram of a rail road sorter">
            <a:extLst>
              <a:ext uri="{FF2B5EF4-FFF2-40B4-BE49-F238E27FC236}">
                <a16:creationId xmlns:a16="http://schemas.microsoft.com/office/drawing/2014/main" id="{66E3C685-4D5D-4A06-8818-18748213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EA14173-D7DA-439A-82C2-83AF1873FBC3}"/>
              </a:ext>
            </a:extLst>
          </p:cNvPr>
          <p:cNvSpPr/>
          <p:nvPr/>
        </p:nvSpPr>
        <p:spPr>
          <a:xfrm>
            <a:off x="838200" y="24003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7A4833-9CD5-4033-AAEA-1E031696B00A}"/>
              </a:ext>
            </a:extLst>
          </p:cNvPr>
          <p:cNvSpPr txBox="1"/>
          <p:nvPr/>
        </p:nvSpPr>
        <p:spPr>
          <a:xfrm>
            <a:off x="991589" y="24881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C0A439F-3137-4EE2-806D-2548094F4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9" y="7008964"/>
            <a:ext cx="259775" cy="2597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5BF2A1-5C96-4CA4-B4FF-22D7418EF4F0}"/>
              </a:ext>
            </a:extLst>
          </p:cNvPr>
          <p:cNvSpPr txBox="1"/>
          <p:nvPr/>
        </p:nvSpPr>
        <p:spPr>
          <a:xfrm>
            <a:off x="984662" y="2805615"/>
            <a:ext cx="6428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focus on: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Energy </a:t>
            </a:r>
            <a:r>
              <a:rPr lang="fr-FR" dirty="0" err="1"/>
              <a:t>consumption</a:t>
            </a:r>
            <a:r>
              <a:rPr lang="fr-FR" dirty="0"/>
              <a:t> (</a:t>
            </a:r>
            <a:r>
              <a:rPr lang="fr-FR" dirty="0" err="1"/>
              <a:t>Chargui</a:t>
            </a:r>
            <a:r>
              <a:rPr lang="fr-FR" dirty="0"/>
              <a:t> et al. (2019), </a:t>
            </a:r>
            <a:r>
              <a:rPr lang="fr-FR" dirty="0" err="1"/>
              <a:t>Shahram</a:t>
            </a:r>
            <a:r>
              <a:rPr lang="fr-FR" dirty="0"/>
              <a:t> et al.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Completion</a:t>
            </a:r>
            <a:r>
              <a:rPr lang="fr-FR" dirty="0"/>
              <a:t> time (Madani-</a:t>
            </a:r>
            <a:r>
              <a:rPr lang="fr-FR" dirty="0" err="1"/>
              <a:t>Isfahani</a:t>
            </a:r>
            <a:r>
              <a:rPr lang="fr-FR" dirty="0"/>
              <a:t> et al ,(2014), Yu, </a:t>
            </a:r>
            <a:r>
              <a:rPr lang="fr-FR" dirty="0" err="1"/>
              <a:t>Mohtashami</a:t>
            </a:r>
            <a:r>
              <a:rPr lang="fr-FR" dirty="0"/>
              <a:t> et al , (2014))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Dulebenets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B3BD00-5ADD-44E7-A193-FB0315595A6E}"/>
              </a:ext>
            </a:extLst>
          </p:cNvPr>
          <p:cNvSpPr/>
          <p:nvPr/>
        </p:nvSpPr>
        <p:spPr>
          <a:xfrm>
            <a:off x="838200" y="5748728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CE7E49-2841-4931-BDBB-283ECA14C2B6}"/>
              </a:ext>
            </a:extLst>
          </p:cNvPr>
          <p:cNvSpPr txBox="1"/>
          <p:nvPr/>
        </p:nvSpPr>
        <p:spPr>
          <a:xfrm>
            <a:off x="1034142" y="5935993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6A6274A-8E32-45A3-B9FE-5E04B37BAF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8" y="7539057"/>
            <a:ext cx="259775" cy="259775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4D7568B-BFF0-42BA-BD4E-64508C310D64}"/>
              </a:ext>
            </a:extLst>
          </p:cNvPr>
          <p:cNvSpPr txBox="1"/>
          <p:nvPr/>
        </p:nvSpPr>
        <p:spPr>
          <a:xfrm>
            <a:off x="1086123" y="7986029"/>
            <a:ext cx="532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In a rail–road </a:t>
            </a:r>
            <a:r>
              <a:rPr lang="el-GR" dirty="0"/>
              <a:t>π-</a:t>
            </a:r>
            <a:r>
              <a:rPr lang="fr-FR" dirty="0"/>
              <a:t>hub </a:t>
            </a:r>
            <a:r>
              <a:rPr lang="fr-FR" dirty="0" err="1"/>
              <a:t>layout</a:t>
            </a:r>
            <a:endParaRPr lang="en-GB" dirty="0"/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39EBE1A6-ADE1-4127-8E5E-A5F28B834777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843E60EE-84EE-45A9-B0BB-F621955B63B6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885BA880-5989-4D68-BEFC-7519953F4AEC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5474B5EC-72A3-48B2-91BD-94FA15299922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63309312-47D9-4C69-BF2F-C1BCBE8752A2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2C558C74-F378-476B-8504-7990FAFCB9DE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3B9FA819-6F00-4AAC-9C43-7CBFA7C5E900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B03357E9-5602-4DDF-AAAE-63B96A8AB7BE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194D0C06-29CE-40E2-BF09-CA5175DE1717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A1BB2F30-7C60-4D05-82F6-10D411543BCD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F50056C2-D965-4AF0-9B59-1ACCD868F732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9312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35629" y="5433303"/>
            <a:ext cx="1219200" cy="22636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AC39FA7C-283B-4631-8FAD-5AB20A4C2412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998ED806-B929-426D-8B79-AC8A9A02CEF1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194ED7BC-532D-4B40-B0E8-4921700970E3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2ABC4C60-9032-4B0E-8B17-04E4EB6D70AB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F5A78EB3-FB4A-4685-B6AF-FF030FEFCE40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8DC3AD4A-35DE-4BF6-994D-5DCF6BE36911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155F91B6-5B68-462E-8A3A-1039C69E3A68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FC4AF408-886C-4ADF-A0F4-09FA035A1CD5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</a:t>
            </a: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work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B7B5D852-1348-47D3-8118-B1DBBEE9C878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5D6F6879-058A-472A-9A8D-65E647350E42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9AAD1AFD-995D-4A7A-9A7D-46D7CD9B5C74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848600" cy="64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08873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CF975648-618F-44F8-AACF-A61DB3100FA6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545AFBD3-FBEC-49B5-A509-B17254FA3C49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4F7AAC19-F207-4FCE-AFCA-6A235E5DA18D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6DDE3C8A-7F22-4938-8AF1-756905855671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34F17D47-38D0-4472-A5BC-F2428409A592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40BAB349-5CEE-4C35-886D-998643C75089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7A677C50-F8D7-4E2D-AEA0-A62D5D63F433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Why</a:t>
            </a: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 </a:t>
            </a: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GA ?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9D41C649-094E-4E23-92FA-839C1AA258C3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55455134-7C3C-4016-8E53-07F5EF7DFAB7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D22A946E-7AB3-449A-91E5-ABF0B923D0EA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5F5F0DB5-5A42-425D-84DD-8963151E3850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5894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3395870" y="4991100"/>
            <a:ext cx="1752600" cy="3505200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</a:t>
            </a:r>
            <a:r>
              <a:rPr lang="fr-FR" sz="28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3">
            <a:extLst>
              <a:ext uri="{FF2B5EF4-FFF2-40B4-BE49-F238E27FC236}">
                <a16:creationId xmlns:a16="http://schemas.microsoft.com/office/drawing/2014/main" id="{51A032CB-7046-48E2-9653-A4074DE94EBD}"/>
              </a:ext>
            </a:extLst>
          </p:cNvPr>
          <p:cNvSpPr txBox="1"/>
          <p:nvPr/>
        </p:nvSpPr>
        <p:spPr>
          <a:xfrm>
            <a:off x="127391" y="182480"/>
            <a:ext cx="3614058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Introduction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B8451DF3-2BD1-47C9-9029-C4860BC40434}"/>
              </a:ext>
            </a:extLst>
          </p:cNvPr>
          <p:cNvSpPr txBox="1"/>
          <p:nvPr/>
        </p:nvSpPr>
        <p:spPr>
          <a:xfrm>
            <a:off x="3713694" y="840557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Proposed Methodology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F48DF3F-B912-4E72-AF97-EAFFE390A71D}"/>
              </a:ext>
            </a:extLst>
          </p:cNvPr>
          <p:cNvSpPr txBox="1"/>
          <p:nvPr/>
        </p:nvSpPr>
        <p:spPr>
          <a:xfrm>
            <a:off x="8263906" y="173261"/>
            <a:ext cx="3614058" cy="4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Experimental</a:t>
            </a:r>
            <a:r>
              <a:rPr lang="en-GB" sz="2400" b="1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study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29C9E535-5E35-47EC-9767-572B0FD7A796}"/>
              </a:ext>
            </a:extLst>
          </p:cNvPr>
          <p:cNvSpPr txBox="1"/>
          <p:nvPr/>
        </p:nvSpPr>
        <p:spPr>
          <a:xfrm>
            <a:off x="7937334" y="824761"/>
            <a:ext cx="4724011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Conclusion and discussion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C7172730-795C-4FCE-B41C-C743C9193B34}"/>
              </a:ext>
            </a:extLst>
          </p:cNvPr>
          <p:cNvSpPr txBox="1"/>
          <p:nvPr/>
        </p:nvSpPr>
        <p:spPr>
          <a:xfrm>
            <a:off x="2403341" y="160551"/>
            <a:ext cx="5742057" cy="476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Literature Review &amp; positioning</a:t>
            </a:r>
          </a:p>
        </p:txBody>
      </p:sp>
      <p:sp>
        <p:nvSpPr>
          <p:cNvPr id="58" name="TextBox 30">
            <a:extLst>
              <a:ext uri="{FF2B5EF4-FFF2-40B4-BE49-F238E27FC236}">
                <a16:creationId xmlns:a16="http://schemas.microsoft.com/office/drawing/2014/main" id="{944E9F42-4792-4287-8D31-CE3C4E29EB0A}"/>
              </a:ext>
            </a:extLst>
          </p:cNvPr>
          <p:cNvSpPr txBox="1"/>
          <p:nvPr/>
        </p:nvSpPr>
        <p:spPr>
          <a:xfrm>
            <a:off x="143223" y="873241"/>
            <a:ext cx="399765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Inter 2"/>
              </a:rPr>
              <a:t>Mathematical Model</a:t>
            </a:r>
            <a:endParaRPr lang="en-GB" sz="2400" b="1" noProof="0" dirty="0">
              <a:solidFill>
                <a:srgbClr val="000000"/>
              </a:solidFill>
              <a:latin typeface="Anton"/>
              <a:sym typeface="Anton"/>
            </a:endParaRP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3E1377AD-4790-44F2-B76D-987DDFFC175C}"/>
              </a:ext>
            </a:extLst>
          </p:cNvPr>
          <p:cNvSpPr txBox="1"/>
          <p:nvPr/>
        </p:nvSpPr>
        <p:spPr>
          <a:xfrm>
            <a:off x="16229363" y="840557"/>
            <a:ext cx="2136073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Why GA ?</a:t>
            </a:r>
          </a:p>
        </p:txBody>
      </p:sp>
      <p:sp>
        <p:nvSpPr>
          <p:cNvPr id="60" name="TextBox 23">
            <a:extLst>
              <a:ext uri="{FF2B5EF4-FFF2-40B4-BE49-F238E27FC236}">
                <a16:creationId xmlns:a16="http://schemas.microsoft.com/office/drawing/2014/main" id="{A02B6B8E-1EE5-4A7C-A32F-BABBC9374ED3}"/>
              </a:ext>
            </a:extLst>
          </p:cNvPr>
          <p:cNvSpPr txBox="1"/>
          <p:nvPr/>
        </p:nvSpPr>
        <p:spPr>
          <a:xfrm>
            <a:off x="15821891" y="143559"/>
            <a:ext cx="2140527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Related work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CFAE0A76-5C99-4536-9A19-BF6EFF770391}"/>
              </a:ext>
            </a:extLst>
          </p:cNvPr>
          <p:cNvSpPr txBox="1"/>
          <p:nvPr/>
        </p:nvSpPr>
        <p:spPr>
          <a:xfrm>
            <a:off x="12235542" y="160478"/>
            <a:ext cx="4267200" cy="4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Anton"/>
              </a:rPr>
              <a:t>Problem statement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29284C49-08D7-4998-BD75-006DA4EAEF85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Research Gap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D420E3B-5338-4800-BC21-161012DC80F3}"/>
              </a:ext>
            </a:extLst>
          </p:cNvPr>
          <p:cNvSpPr txBox="1"/>
          <p:nvPr/>
        </p:nvSpPr>
        <p:spPr>
          <a:xfrm>
            <a:off x="14574306" y="8443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5778</Words>
  <Application>Microsoft Office PowerPoint</Application>
  <PresentationFormat>Personnalisé</PresentationFormat>
  <Paragraphs>1663</Paragraphs>
  <Slides>39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55" baseType="lpstr">
      <vt:lpstr>Aptos</vt:lpstr>
      <vt:lpstr>Calibri Light</vt:lpstr>
      <vt:lpstr>Inter 1 Medium</vt:lpstr>
      <vt:lpstr>Inter 1 Bold</vt:lpstr>
      <vt:lpstr>Arial Black</vt:lpstr>
      <vt:lpstr>Anton</vt:lpstr>
      <vt:lpstr>Consolas</vt:lpstr>
      <vt:lpstr>Wingdings</vt:lpstr>
      <vt:lpstr>Calibri</vt:lpstr>
      <vt:lpstr>Inter 1</vt:lpstr>
      <vt:lpstr>Cambria Math</vt:lpstr>
      <vt:lpstr>Aptos Display</vt:lpstr>
      <vt:lpstr>Arial</vt:lpstr>
      <vt:lpstr>Give You Glory</vt:lpstr>
      <vt:lpstr>Custom Design</vt:lpstr>
      <vt:lpstr>Retrospect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dc:creator>Taieb</dc:creator>
  <cp:lastModifiedBy>Taieb</cp:lastModifiedBy>
  <cp:revision>154</cp:revision>
  <dcterms:created xsi:type="dcterms:W3CDTF">2006-08-16T00:00:00Z</dcterms:created>
  <dcterms:modified xsi:type="dcterms:W3CDTF">2025-12-19T10:56:03Z</dcterms:modified>
  <dc:identifier>DAG6QOOhEjs</dc:identifier>
</cp:coreProperties>
</file>